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2" r:id="rId4"/>
  </p:sldMasterIdLst>
  <p:notesMasterIdLst>
    <p:notesMasterId r:id="rId30"/>
  </p:notesMasterIdLst>
  <p:sldIdLst>
    <p:sldId id="348" r:id="rId5"/>
    <p:sldId id="389" r:id="rId6"/>
    <p:sldId id="356" r:id="rId7"/>
    <p:sldId id="363" r:id="rId8"/>
    <p:sldId id="301" r:id="rId9"/>
    <p:sldId id="355" r:id="rId10"/>
    <p:sldId id="273" r:id="rId11"/>
    <p:sldId id="294" r:id="rId12"/>
    <p:sldId id="293" r:id="rId13"/>
    <p:sldId id="290" r:id="rId14"/>
    <p:sldId id="297" r:id="rId15"/>
    <p:sldId id="266" r:id="rId16"/>
    <p:sldId id="421" r:id="rId17"/>
    <p:sldId id="422" r:id="rId18"/>
    <p:sldId id="357" r:id="rId19"/>
    <p:sldId id="426" r:id="rId20"/>
    <p:sldId id="427" r:id="rId21"/>
    <p:sldId id="298" r:id="rId22"/>
    <p:sldId id="390" r:id="rId23"/>
    <p:sldId id="279" r:id="rId24"/>
    <p:sldId id="428" r:id="rId25"/>
    <p:sldId id="429" r:id="rId26"/>
    <p:sldId id="430" r:id="rId27"/>
    <p:sldId id="262" r:id="rId28"/>
    <p:sldId id="364"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dith Head" initials="JH" lastIdx="9" clrIdx="0">
    <p:extLst>
      <p:ext uri="{19B8F6BF-5375-455C-9EA6-DF929625EA0E}">
        <p15:presenceInfo xmlns:p15="http://schemas.microsoft.com/office/powerpoint/2012/main" userId="8a78c7d98ac60dac" providerId="Windows Live"/>
      </p:ext>
    </p:extLst>
  </p:cmAuthor>
  <p:cmAuthor id="2" name="Shauna O'Brien" initials="SO" lastIdx="27" clrIdx="1">
    <p:extLst>
      <p:ext uri="{19B8F6BF-5375-455C-9EA6-DF929625EA0E}">
        <p15:presenceInfo xmlns:p15="http://schemas.microsoft.com/office/powerpoint/2012/main" userId="b3897799837f5edf" providerId="Windows Live"/>
      </p:ext>
    </p:extLst>
  </p:cmAuthor>
  <p:cmAuthor id="3" name="Hannah Cooper" initials="HC" lastIdx="1" clrIdx="2">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00B050"/>
    <a:srgbClr val="008000"/>
    <a:srgbClr val="FFF4D5"/>
    <a:srgbClr val="525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AF02F59-BFE6-3F48-8EE3-0860E2957AA8}" v="210" dt="2024-11-04T10:37:21.737"/>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992" autoAdjust="0"/>
    <p:restoredTop sz="71151" autoAdjust="0"/>
  </p:normalViewPr>
  <p:slideViewPr>
    <p:cSldViewPr snapToGrid="0">
      <p:cViewPr>
        <p:scale>
          <a:sx n="80" d="100"/>
          <a:sy n="80" d="100"/>
        </p:scale>
        <p:origin x="1688" y="144"/>
      </p:cViewPr>
      <p:guideLst/>
    </p:cSldViewPr>
  </p:slideViewPr>
  <p:notesTextViewPr>
    <p:cViewPr>
      <p:scale>
        <a:sx n="1" d="1"/>
        <a:sy n="1" d="1"/>
      </p:scale>
      <p:origin x="0" y="0"/>
    </p:cViewPr>
  </p:notesTextViewPr>
  <p:notesViewPr>
    <p:cSldViewPr snapToGrid="0">
      <p:cViewPr varScale="1">
        <p:scale>
          <a:sx n="81" d="100"/>
          <a:sy n="81" d="100"/>
        </p:scale>
        <p:origin x="2772"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charts/_rels/chart1.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38100" cap="rnd">
              <a:noFill/>
              <a:round/>
            </a:ln>
            <a:effectLst/>
          </c:spPr>
          <c:marker>
            <c:symbol val="x"/>
            <c:size val="10"/>
            <c:spPr>
              <a:noFill/>
              <a:ln w="9525">
                <a:solidFill>
                  <a:schemeClr val="tx1"/>
                </a:solidFill>
              </a:ln>
              <a:effectLst/>
            </c:spPr>
          </c:marker>
          <c:xVal>
            <c:numRef>
              <c:f>Sheet1!$A$1:$A$6</c:f>
              <c:numCache>
                <c:formatCode>General</c:formatCode>
                <c:ptCount val="6"/>
                <c:pt idx="0">
                  <c:v>0</c:v>
                </c:pt>
                <c:pt idx="1">
                  <c:v>0.1</c:v>
                </c:pt>
                <c:pt idx="2">
                  <c:v>0.2</c:v>
                </c:pt>
                <c:pt idx="3">
                  <c:v>0.3</c:v>
                </c:pt>
                <c:pt idx="4">
                  <c:v>0.4</c:v>
                </c:pt>
                <c:pt idx="5">
                  <c:v>0.5</c:v>
                </c:pt>
              </c:numCache>
            </c:numRef>
          </c:xVal>
          <c:yVal>
            <c:numRef>
              <c:f>Sheet1!$B$1:$B$6</c:f>
              <c:numCache>
                <c:formatCode>General</c:formatCode>
                <c:ptCount val="6"/>
                <c:pt idx="0">
                  <c:v>26</c:v>
                </c:pt>
                <c:pt idx="1">
                  <c:v>14</c:v>
                </c:pt>
                <c:pt idx="2">
                  <c:v>5</c:v>
                </c:pt>
                <c:pt idx="3">
                  <c:v>-3</c:v>
                </c:pt>
                <c:pt idx="4">
                  <c:v>-8</c:v>
                </c:pt>
                <c:pt idx="5">
                  <c:v>-13</c:v>
                </c:pt>
              </c:numCache>
            </c:numRef>
          </c:yVal>
          <c:smooth val="0"/>
          <c:extLst>
            <c:ext xmlns:c16="http://schemas.microsoft.com/office/drawing/2014/chart" uri="{C3380CC4-5D6E-409C-BE32-E72D297353CC}">
              <c16:uniqueId val="{00000000-1ECF-424F-93D4-CD8BCBF0C5EA}"/>
            </c:ext>
          </c:extLst>
        </c:ser>
        <c:dLbls>
          <c:showLegendKey val="0"/>
          <c:showVal val="0"/>
          <c:showCatName val="0"/>
          <c:showSerName val="0"/>
          <c:showPercent val="0"/>
          <c:showBubbleSize val="0"/>
        </c:dLbls>
        <c:axId val="1610336335"/>
        <c:axId val="1532467455"/>
      </c:scatterChart>
      <c:valAx>
        <c:axId val="1610336335"/>
        <c:scaling>
          <c:orientation val="minMax"/>
          <c:max val="0.5"/>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r>
                  <a:rPr lang="en-GB"/>
                  <a:t>Concentration</a:t>
                </a:r>
                <a:r>
                  <a:rPr lang="en-GB" baseline="0"/>
                  <a:t> of sugar solution (mol/dm</a:t>
                </a:r>
                <a:r>
                  <a:rPr lang="en-GB" sz="1600" baseline="30000"/>
                  <a:t>3</a:t>
                </a:r>
                <a:r>
                  <a:rPr lang="en-GB" baseline="0"/>
                  <a:t>)</a:t>
                </a:r>
                <a:endParaRPr lang="en-GB"/>
              </a:p>
            </c:rich>
          </c:tx>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t" anchorCtr="0"/>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crossAx val="1532467455"/>
        <c:crosses val="autoZero"/>
        <c:crossBetween val="midCat"/>
      </c:valAx>
      <c:valAx>
        <c:axId val="1532467455"/>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r>
                  <a:rPr lang="en-GB"/>
                  <a:t>Percentage</a:t>
                </a:r>
                <a:r>
                  <a:rPr lang="en-GB" baseline="0"/>
                  <a:t> change in mass</a:t>
                </a:r>
                <a:endParaRPr lang="en-GB"/>
              </a:p>
            </c:rich>
          </c:tx>
          <c:overlay val="0"/>
          <c:spPr>
            <a:noFill/>
            <a:ln>
              <a:noFill/>
            </a:ln>
            <a:effectLst/>
          </c:spPr>
          <c:txPr>
            <a:bodyPr rot="-540000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crossAx val="161033633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sz="1600">
          <a:latin typeface="Century Gothic" panose="020B0502020202020204" pitchFamily="34" charset="0"/>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38100" cap="rnd">
              <a:noFill/>
              <a:round/>
            </a:ln>
            <a:effectLst/>
          </c:spPr>
          <c:marker>
            <c:symbol val="x"/>
            <c:size val="10"/>
            <c:spPr>
              <a:noFill/>
              <a:ln w="9525">
                <a:solidFill>
                  <a:schemeClr val="tx1"/>
                </a:solidFill>
              </a:ln>
              <a:effectLst/>
            </c:spPr>
          </c:marker>
          <c:xVal>
            <c:numRef>
              <c:f>Sheet1!$A$1:$A$6</c:f>
              <c:numCache>
                <c:formatCode>General</c:formatCode>
                <c:ptCount val="6"/>
                <c:pt idx="0">
                  <c:v>0</c:v>
                </c:pt>
                <c:pt idx="1">
                  <c:v>0.1</c:v>
                </c:pt>
                <c:pt idx="2">
                  <c:v>0.2</c:v>
                </c:pt>
                <c:pt idx="3">
                  <c:v>0.3</c:v>
                </c:pt>
                <c:pt idx="4">
                  <c:v>0.4</c:v>
                </c:pt>
                <c:pt idx="5">
                  <c:v>0.5</c:v>
                </c:pt>
              </c:numCache>
            </c:numRef>
          </c:xVal>
          <c:yVal>
            <c:numRef>
              <c:f>Sheet1!$B$1:$B$6</c:f>
              <c:numCache>
                <c:formatCode>General</c:formatCode>
                <c:ptCount val="6"/>
                <c:pt idx="0">
                  <c:v>26</c:v>
                </c:pt>
                <c:pt idx="1">
                  <c:v>14</c:v>
                </c:pt>
                <c:pt idx="2">
                  <c:v>5</c:v>
                </c:pt>
                <c:pt idx="3">
                  <c:v>-3</c:v>
                </c:pt>
                <c:pt idx="4">
                  <c:v>-8</c:v>
                </c:pt>
                <c:pt idx="5">
                  <c:v>-13</c:v>
                </c:pt>
              </c:numCache>
            </c:numRef>
          </c:yVal>
          <c:smooth val="0"/>
          <c:extLst>
            <c:ext xmlns:c16="http://schemas.microsoft.com/office/drawing/2014/chart" uri="{C3380CC4-5D6E-409C-BE32-E72D297353CC}">
              <c16:uniqueId val="{00000000-1ECF-424F-93D4-CD8BCBF0C5EA}"/>
            </c:ext>
          </c:extLst>
        </c:ser>
        <c:dLbls>
          <c:showLegendKey val="0"/>
          <c:showVal val="0"/>
          <c:showCatName val="0"/>
          <c:showSerName val="0"/>
          <c:showPercent val="0"/>
          <c:showBubbleSize val="0"/>
        </c:dLbls>
        <c:axId val="1610336335"/>
        <c:axId val="1532467455"/>
      </c:scatterChart>
      <c:valAx>
        <c:axId val="1610336335"/>
        <c:scaling>
          <c:orientation val="minMax"/>
          <c:max val="0.5"/>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r>
                  <a:rPr lang="en-GB"/>
                  <a:t>Concentration</a:t>
                </a:r>
                <a:r>
                  <a:rPr lang="en-GB" baseline="0"/>
                  <a:t> of sugar solution (mol/dm</a:t>
                </a:r>
                <a:r>
                  <a:rPr lang="en-GB" sz="1600" baseline="30000"/>
                  <a:t>3</a:t>
                </a:r>
                <a:r>
                  <a:rPr lang="en-GB" baseline="0"/>
                  <a:t>)</a:t>
                </a:r>
                <a:endParaRPr lang="en-GB"/>
              </a:p>
            </c:rich>
          </c:tx>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t" anchorCtr="0"/>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crossAx val="1532467455"/>
        <c:crosses val="autoZero"/>
        <c:crossBetween val="midCat"/>
      </c:valAx>
      <c:valAx>
        <c:axId val="1532467455"/>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r>
                  <a:rPr lang="en-GB"/>
                  <a:t>Percentage</a:t>
                </a:r>
                <a:r>
                  <a:rPr lang="en-GB" baseline="0"/>
                  <a:t> change in mass</a:t>
                </a:r>
                <a:endParaRPr lang="en-GB"/>
              </a:p>
            </c:rich>
          </c:tx>
          <c:overlay val="0"/>
          <c:spPr>
            <a:noFill/>
            <a:ln>
              <a:noFill/>
            </a:ln>
            <a:effectLst/>
          </c:spPr>
          <c:txPr>
            <a:bodyPr rot="-540000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crossAx val="161033633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sz="1600">
          <a:latin typeface="Century Gothic" panose="020B0502020202020204" pitchFamily="34" charset="0"/>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scatterChart>
        <c:scatterStyle val="lineMarker"/>
        <c:varyColors val="0"/>
        <c:ser>
          <c:idx val="0"/>
          <c:order val="0"/>
          <c:spPr>
            <a:ln w="38100" cap="rnd">
              <a:noFill/>
              <a:round/>
            </a:ln>
            <a:effectLst/>
          </c:spPr>
          <c:marker>
            <c:symbol val="x"/>
            <c:size val="10"/>
            <c:spPr>
              <a:noFill/>
              <a:ln w="9525">
                <a:solidFill>
                  <a:schemeClr val="tx1"/>
                </a:solidFill>
              </a:ln>
              <a:effectLst/>
            </c:spPr>
          </c:marker>
          <c:xVal>
            <c:numRef>
              <c:f>Sheet1!$A$1:$A$6</c:f>
              <c:numCache>
                <c:formatCode>General</c:formatCode>
                <c:ptCount val="6"/>
                <c:pt idx="0">
                  <c:v>0</c:v>
                </c:pt>
                <c:pt idx="1">
                  <c:v>0.1</c:v>
                </c:pt>
                <c:pt idx="2">
                  <c:v>0.2</c:v>
                </c:pt>
                <c:pt idx="3">
                  <c:v>0.3</c:v>
                </c:pt>
                <c:pt idx="4">
                  <c:v>0.4</c:v>
                </c:pt>
                <c:pt idx="5">
                  <c:v>0.5</c:v>
                </c:pt>
              </c:numCache>
            </c:numRef>
          </c:xVal>
          <c:yVal>
            <c:numRef>
              <c:f>Sheet1!$B$1:$B$6</c:f>
              <c:numCache>
                <c:formatCode>General</c:formatCode>
                <c:ptCount val="6"/>
                <c:pt idx="0">
                  <c:v>26</c:v>
                </c:pt>
                <c:pt idx="1">
                  <c:v>14</c:v>
                </c:pt>
                <c:pt idx="2">
                  <c:v>5</c:v>
                </c:pt>
                <c:pt idx="3">
                  <c:v>-3</c:v>
                </c:pt>
                <c:pt idx="4">
                  <c:v>-8</c:v>
                </c:pt>
                <c:pt idx="5">
                  <c:v>-13</c:v>
                </c:pt>
              </c:numCache>
            </c:numRef>
          </c:yVal>
          <c:smooth val="0"/>
          <c:extLst>
            <c:ext xmlns:c16="http://schemas.microsoft.com/office/drawing/2014/chart" uri="{C3380CC4-5D6E-409C-BE32-E72D297353CC}">
              <c16:uniqueId val="{00000000-1ECF-424F-93D4-CD8BCBF0C5EA}"/>
            </c:ext>
          </c:extLst>
        </c:ser>
        <c:dLbls>
          <c:showLegendKey val="0"/>
          <c:showVal val="0"/>
          <c:showCatName val="0"/>
          <c:showSerName val="0"/>
          <c:showPercent val="0"/>
          <c:showBubbleSize val="0"/>
        </c:dLbls>
        <c:axId val="1610336335"/>
        <c:axId val="1532467455"/>
      </c:scatterChart>
      <c:valAx>
        <c:axId val="1610336335"/>
        <c:scaling>
          <c:orientation val="minMax"/>
          <c:max val="0.5"/>
        </c:scaling>
        <c:delete val="0"/>
        <c:axPos val="b"/>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r>
                  <a:rPr lang="en-GB"/>
                  <a:t>Concentration</a:t>
                </a:r>
                <a:r>
                  <a:rPr lang="en-GB" baseline="0"/>
                  <a:t> of sugar solution (mol/dm</a:t>
                </a:r>
                <a:r>
                  <a:rPr lang="en-GB" sz="1600" baseline="30000"/>
                  <a:t>3</a:t>
                </a:r>
                <a:r>
                  <a:rPr lang="en-GB" baseline="0"/>
                  <a:t>)</a:t>
                </a:r>
                <a:endParaRPr lang="en-GB"/>
              </a:p>
            </c:rich>
          </c:tx>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t" anchorCtr="0"/>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crossAx val="1532467455"/>
        <c:crosses val="autoZero"/>
        <c:crossBetween val="midCat"/>
      </c:valAx>
      <c:valAx>
        <c:axId val="1532467455"/>
        <c:scaling>
          <c:orientation val="minMax"/>
        </c:scaling>
        <c:delete val="0"/>
        <c:axPos val="l"/>
        <c:majorGridlines>
          <c:spPr>
            <a:ln w="9525" cap="flat" cmpd="sng" algn="ctr">
              <a:solidFill>
                <a:schemeClr val="tx1">
                  <a:lumMod val="15000"/>
                  <a:lumOff val="85000"/>
                </a:schemeClr>
              </a:solidFill>
              <a:round/>
            </a:ln>
            <a:effectLst/>
          </c:spPr>
        </c:majorGridlines>
        <c:minorGridlines>
          <c:spPr>
            <a:ln w="9525" cap="flat" cmpd="sng" algn="ctr">
              <a:solidFill>
                <a:schemeClr val="tx1">
                  <a:lumMod val="5000"/>
                  <a:lumOff val="95000"/>
                </a:schemeClr>
              </a:solidFill>
              <a:round/>
            </a:ln>
            <a:effectLst/>
          </c:spPr>
        </c:minorGridlines>
        <c:title>
          <c:tx>
            <c:rich>
              <a:bodyPr rot="-540000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r>
                  <a:rPr lang="en-GB"/>
                  <a:t>Percentage</a:t>
                </a:r>
                <a:r>
                  <a:rPr lang="en-GB" baseline="0"/>
                  <a:t> change in mass</a:t>
                </a:r>
                <a:endParaRPr lang="en-GB"/>
              </a:p>
            </c:rich>
          </c:tx>
          <c:overlay val="0"/>
          <c:spPr>
            <a:noFill/>
            <a:ln>
              <a:noFill/>
            </a:ln>
            <a:effectLst/>
          </c:spPr>
          <c:txPr>
            <a:bodyPr rot="-540000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1600" b="0" i="0" u="none" strike="noStrike" kern="1200" baseline="0">
                <a:solidFill>
                  <a:schemeClr val="tx1">
                    <a:lumMod val="65000"/>
                    <a:lumOff val="35000"/>
                  </a:schemeClr>
                </a:solidFill>
                <a:latin typeface="Century Gothic" panose="020B0502020202020204" pitchFamily="34" charset="0"/>
                <a:ea typeface="+mn-ea"/>
                <a:cs typeface="+mn-cs"/>
              </a:defRPr>
            </a:pPr>
            <a:endParaRPr lang="en-US"/>
          </a:p>
        </c:txPr>
        <c:crossAx val="1610336335"/>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w="9525" cap="flat" cmpd="sng" algn="ctr">
      <a:noFill/>
      <a:round/>
    </a:ln>
    <a:effectLst/>
  </c:spPr>
  <c:txPr>
    <a:bodyPr/>
    <a:lstStyle/>
    <a:p>
      <a:pPr>
        <a:defRPr sz="1600">
          <a:latin typeface="Century Gothic" panose="020B0502020202020204" pitchFamily="34"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2.png>
</file>

<file path=ppt/media/image3.png>
</file>

<file path=ppt/media/image4.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0D60B-9F90-43F4-A8EA-F807B5EEFFDB}" type="datetimeFigureOut">
              <a:rPr lang="en-GB" smtClean="0"/>
              <a:t>04/11/2024</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F327E-D879-4193-B0D7-BEE89950DB5C}" type="slidenum">
              <a:rPr lang="en-GB" smtClean="0"/>
              <a:t>‹#›</a:t>
            </a:fld>
            <a:endParaRPr lang="en-GB" dirty="0"/>
          </a:p>
        </p:txBody>
      </p:sp>
    </p:spTree>
    <p:extLst>
      <p:ext uri="{BB962C8B-B14F-4D97-AF65-F5344CB8AC3E}">
        <p14:creationId xmlns:p14="http://schemas.microsoft.com/office/powerpoint/2010/main" val="3671361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thoughtco.com/selectively-permeable-4140327" TargetMode="External"/><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625129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assess understanding of new information. Get students to do thumbs up or thumbs down to choose answer. Take consensus with answers and use questioning to explain correct answer and correct false statements.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Answers</a:t>
            </a:r>
            <a:r>
              <a:rPr lang="en-GB" dirty="0"/>
              <a:t>:</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False – partially permeable, so larger molecules cannot pass through</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True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False – independent variable is the variable that is changed by the investigator (in this case concentration), variables that are kept the same are control variables</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True</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dirty="0"/>
              <a:t>False – this is very bad scientific practice, it is important to only change one variable at a time in order to attribute causation</a:t>
            </a:r>
          </a:p>
        </p:txBody>
      </p:sp>
      <p:sp>
        <p:nvSpPr>
          <p:cNvPr id="4" name="Slide Number Placeholder 3"/>
          <p:cNvSpPr>
            <a:spLocks noGrp="1"/>
          </p:cNvSpPr>
          <p:nvPr>
            <p:ph type="sldNum" sz="quarter" idx="10"/>
          </p:nvPr>
        </p:nvSpPr>
        <p:spPr/>
        <p:txBody>
          <a:bodyPr/>
          <a:lstStyle/>
          <a:p>
            <a:fld id="{4B7F327E-D879-4193-B0D7-BEE89950DB5C}" type="slidenum">
              <a:rPr lang="en-GB" smtClean="0"/>
              <a:t>12</a:t>
            </a:fld>
            <a:endParaRPr lang="en-GB" dirty="0"/>
          </a:p>
        </p:txBody>
      </p:sp>
    </p:spTree>
    <p:extLst>
      <p:ext uri="{BB962C8B-B14F-4D97-AF65-F5344CB8AC3E}">
        <p14:creationId xmlns:p14="http://schemas.microsoft.com/office/powerpoint/2010/main" val="5063756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13</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14</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15</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2810197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346863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use bullet points to keep your answer clear. Notice in the model answer here we have done just that’. Or ‘item 2 in the guidance here says that we should use scientific keywords in the answer. Has this been achieved in the model answer? Where can we see this?’.</a:t>
            </a:r>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17</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8711698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Guidance:</a:t>
            </a:r>
          </a:p>
          <a:p>
            <a:r>
              <a:rPr lang="en-US" b="0" dirty="0"/>
              <a:t>You can either get students to draw scientific diagrams to show what they think plant cells would look like under a microscope in each case, or you may want to prepare slides so that pupils can actually see the difference </a:t>
            </a:r>
            <a:r>
              <a:rPr lang="en-US" b="0"/>
              <a:t>for themselves. </a:t>
            </a:r>
          </a:p>
          <a:p>
            <a:endParaRPr lang="en-US" b="1" dirty="0"/>
          </a:p>
          <a:p>
            <a:r>
              <a:rPr lang="en-US" b="1" dirty="0"/>
              <a:t>Answer:</a:t>
            </a:r>
          </a:p>
          <a:p>
            <a:r>
              <a:rPr lang="en-US" b="0" dirty="0"/>
              <a:t>When plant cells are in </a:t>
            </a:r>
            <a:r>
              <a:rPr lang="en-US" b="1" dirty="0"/>
              <a:t>hypotonic</a:t>
            </a:r>
            <a:r>
              <a:rPr lang="en-US" b="0" dirty="0"/>
              <a:t> solution, </a:t>
            </a:r>
            <a:r>
              <a:rPr lang="en-US" dirty="0"/>
              <a:t>particles of water have moved into the cell, through the partially permeable membrane. They are swollen and turgid (stiff).</a:t>
            </a:r>
          </a:p>
          <a:p>
            <a:r>
              <a:rPr lang="en-US" b="0" dirty="0"/>
              <a:t>When plant cells are in </a:t>
            </a:r>
            <a:r>
              <a:rPr lang="en-US" b="1" dirty="0"/>
              <a:t>hypertonic</a:t>
            </a:r>
            <a:r>
              <a:rPr lang="en-US" b="0" dirty="0"/>
              <a:t> solution, </a:t>
            </a:r>
            <a:r>
              <a:rPr lang="en-US" dirty="0"/>
              <a:t>particles of water have moved out of the cell, through the partially permeable membrane. They are shrunken and shriveled. The purple cytoplasm is moving away from the cell wall. Eventually plasmolysis occurs, where the cell membrane has been pulled away from the cell wall and the cell cannot function normally.</a:t>
            </a:r>
          </a:p>
          <a:p>
            <a:endParaRPr lang="en-US" b="0" dirty="0"/>
          </a:p>
          <a:p>
            <a:endParaRPr lang="en-US" dirty="0"/>
          </a:p>
        </p:txBody>
      </p:sp>
      <p:sp>
        <p:nvSpPr>
          <p:cNvPr id="4" name="Slide Number Placeholder 3"/>
          <p:cNvSpPr>
            <a:spLocks noGrp="1"/>
          </p:cNvSpPr>
          <p:nvPr>
            <p:ph type="sldNum" sz="quarter" idx="5"/>
          </p:nvPr>
        </p:nvSpPr>
        <p:spPr/>
        <p:txBody>
          <a:bodyPr/>
          <a:lstStyle/>
          <a:p>
            <a:fld id="{4B7F327E-D879-4193-B0D7-BEE89950DB5C}" type="slidenum">
              <a:rPr lang="en-GB" smtClean="0"/>
              <a:t>18</a:t>
            </a:fld>
            <a:endParaRPr lang="en-GB" dirty="0"/>
          </a:p>
        </p:txBody>
      </p:sp>
    </p:spTree>
    <p:extLst>
      <p:ext uri="{BB962C8B-B14F-4D97-AF65-F5344CB8AC3E}">
        <p14:creationId xmlns:p14="http://schemas.microsoft.com/office/powerpoint/2010/main" val="30896465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baseline="0" dirty="0"/>
              <a:t>Separate teacher guidance for practical, including how to make the different concentrations. Alternative is to use sugar solutions. </a:t>
            </a:r>
          </a:p>
          <a:p>
            <a:endParaRPr lang="en-GB" b="0" baseline="0" dirty="0"/>
          </a:p>
          <a:p>
            <a:r>
              <a:rPr lang="en-GB" b="1" baseline="0" dirty="0"/>
              <a:t>Suggested guidance: </a:t>
            </a:r>
            <a:r>
              <a:rPr lang="en-GB" b="0" baseline="0" dirty="0"/>
              <a:t>Also useful to perform with onion cells and then look at them under the microscope to allow pupils the chance to see plasmolysed and turgid cells – good activity to look at while waiting for the potato cylinders. </a:t>
            </a:r>
          </a:p>
          <a:p>
            <a:endParaRPr lang="en-GB" baseline="0" dirty="0"/>
          </a:p>
        </p:txBody>
      </p:sp>
      <p:sp>
        <p:nvSpPr>
          <p:cNvPr id="4" name="Slide Number Placeholder 3"/>
          <p:cNvSpPr>
            <a:spLocks noGrp="1"/>
          </p:cNvSpPr>
          <p:nvPr>
            <p:ph type="sldNum" sz="quarter" idx="5"/>
          </p:nvPr>
        </p:nvSpPr>
        <p:spPr/>
        <p:txBody>
          <a:bodyPr/>
          <a:lstStyle/>
          <a:p>
            <a:fld id="{4B7F327E-D879-4193-B0D7-BEE89950DB5C}" type="slidenum">
              <a:rPr lang="en-GB" smtClean="0"/>
              <a:t>20</a:t>
            </a:fld>
            <a:endParaRPr lang="en-GB" dirty="0"/>
          </a:p>
        </p:txBody>
      </p:sp>
    </p:spTree>
    <p:extLst>
      <p:ext uri="{BB962C8B-B14F-4D97-AF65-F5344CB8AC3E}">
        <p14:creationId xmlns:p14="http://schemas.microsoft.com/office/powerpoint/2010/main" val="21676835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21</a:t>
            </a:fld>
            <a:endParaRPr lang="en-GB" dirty="0"/>
          </a:p>
        </p:txBody>
      </p:sp>
    </p:spTree>
    <p:extLst>
      <p:ext uri="{BB962C8B-B14F-4D97-AF65-F5344CB8AC3E}">
        <p14:creationId xmlns:p14="http://schemas.microsoft.com/office/powerpoint/2010/main" val="135322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find</a:t>
            </a:r>
            <a:r>
              <a:rPr lang="en-GB" baseline="0" dirty="0"/>
              <a:t> out if students are able to answer key questions that check for understanding of the new information/skills that have been covered. </a:t>
            </a:r>
            <a:endParaRPr lang="en-GB" dirty="0"/>
          </a:p>
          <a:p>
            <a:r>
              <a:rPr lang="en-GB" b="1" dirty="0"/>
              <a:t>Suggested</a:t>
            </a:r>
            <a:r>
              <a:rPr lang="en-GB" b="1" baseline="0" dirty="0"/>
              <a:t> guidance: </a:t>
            </a:r>
          </a:p>
          <a:p>
            <a:r>
              <a:rPr lang="en-GB" b="0" baseline="0" dirty="0"/>
              <a:t>Give students thinking time and then ask for feedback – either holding up fingers for the right number/letter, using mini whiteboards or just writing answers down in books quickly before cold calling. </a:t>
            </a:r>
          </a:p>
          <a:p>
            <a:endParaRPr lang="en-GB" b="0" baseline="0" dirty="0"/>
          </a:p>
          <a:p>
            <a:r>
              <a:rPr lang="en-GB" b="0" baseline="0" dirty="0"/>
              <a:t>Answers:</a:t>
            </a:r>
          </a:p>
          <a:p>
            <a:r>
              <a:rPr lang="en-GB" b="1" baseline="0" dirty="0"/>
              <a:t>Q1. Answer: B</a:t>
            </a:r>
          </a:p>
          <a:p>
            <a:r>
              <a:rPr lang="en-GB" b="0" baseline="0" dirty="0"/>
              <a:t>If pupils have answered incorrectly they have mis-identified variables, A and C both link to the dependent variable in the practical (measure A to find C). </a:t>
            </a:r>
            <a:r>
              <a:rPr lang="en-GB" b="0" i="1" baseline="0" dirty="0"/>
              <a:t>To fix this give pupils a selection of independent and dependent variables from experiments and ask them to write an aim for each one. </a:t>
            </a:r>
          </a:p>
          <a:p>
            <a:endParaRPr lang="en-GB" b="0" i="1" baseline="0" dirty="0"/>
          </a:p>
          <a:p>
            <a:r>
              <a:rPr lang="en-GB" b="1" baseline="0" dirty="0"/>
              <a:t>Q2. Answer: B</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dirty="0"/>
              <a:t>If pupils have answered they have misunderstood either the types of solution or the effects of different solutions on plant cells. Answer A indicates that pupils have missed that plant cells have a cell wall so become turgid and do not lyse, answer C indicates not understanding the different solutions. </a:t>
            </a:r>
            <a:r>
              <a:rPr lang="en-GB" b="0" i="1" baseline="0" dirty="0"/>
              <a:t>To fix this it could be useful to get pupils to draw diagrams of hypertonic, hypotonic and isotonic solutions for plant and animal cells so they can see which direction the water would move in. It may also be useful to go through plant and animal cell structure to show why animal cells burst, while plant cells become turgid etc. Also useful to give relative concentrations so pupils have to work out whether a solution is hypertonic, hypotonic or isotonic.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1" baseline="0" dirty="0"/>
          </a:p>
          <a:p>
            <a:r>
              <a:rPr lang="en-GB" b="1" baseline="0" dirty="0"/>
              <a:t>Q3. Answer: B</a:t>
            </a:r>
          </a:p>
          <a:p>
            <a:pPr marL="0" indent="0">
              <a:buNone/>
            </a:pPr>
            <a:r>
              <a:rPr lang="en-GB" b="0" baseline="0" dirty="0"/>
              <a:t>If pupils have answered incorrectly they have misunderstood either the types of solution or the effects of different solutions on animal/ plant cells. Answer A indicates that pupils have missed that animal cells do not have a cell wall so lyse instead of becoming turgid, answer C indicates not understanding the different solutions.  </a:t>
            </a:r>
            <a:r>
              <a:rPr lang="en-GB" b="0" i="1" baseline="0" dirty="0"/>
              <a:t>To fix this it could be useful to get pupils to draw diagrams of hypertonic, hypotonic and isotonic solutions for plant and animal cells so they can see which direction the water would move in. It may also be useful to go through plant and animal cell structure to show why animal cells burst, while plant cells become turgid etc. Also useful to give relative concentrations so pupils have to work out whether a solution is hypertonic, hypotonic or isotonic. </a:t>
            </a:r>
          </a:p>
          <a:p>
            <a:pPr marL="0" indent="0">
              <a:buNone/>
            </a:pPr>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24</a:t>
            </a:fld>
            <a:endParaRPr lang="en-GB" dirty="0"/>
          </a:p>
        </p:txBody>
      </p:sp>
    </p:spTree>
    <p:extLst>
      <p:ext uri="{BB962C8B-B14F-4D97-AF65-F5344CB8AC3E}">
        <p14:creationId xmlns:p14="http://schemas.microsoft.com/office/powerpoint/2010/main" val="6928833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baseline="0" dirty="0">
                <a:solidFill>
                  <a:srgbClr val="7030A0"/>
                </a:solidFill>
                <a:effectLst/>
                <a:latin typeface="+mn-lt"/>
                <a:ea typeface="+mn-ea"/>
                <a:cs typeface="+mn-cs"/>
              </a:rPr>
              <a:t>Foundation</a:t>
            </a:r>
            <a:r>
              <a:rPr lang="en-GB" sz="1200" i="0" kern="1200" baseline="0" dirty="0">
                <a:solidFill>
                  <a:srgbClr val="7030A0"/>
                </a:solidFill>
                <a:effectLst/>
                <a:latin typeface="+mn-lt"/>
                <a:ea typeface="+mn-ea"/>
                <a:cs typeface="+mn-cs"/>
              </a:rPr>
              <a:t>: </a:t>
            </a:r>
            <a:r>
              <a:rPr lang="en-GB" sz="1200" dirty="0">
                <a:solidFill>
                  <a:srgbClr val="0070C0"/>
                </a:solidFill>
                <a:latin typeface="Century Gothic" panose="020B0502020202020204" pitchFamily="34" charset="0"/>
              </a:rPr>
              <a:t>What is an independent variable?</a:t>
            </a:r>
            <a:endParaRPr lang="en-GB" sz="1200" b="1" dirty="0">
              <a:solidFill>
                <a:srgbClr val="0070C0"/>
              </a:solidFill>
              <a:latin typeface="Century Gothic" panose="020B0502020202020204" pitchFamily="34" charset="0"/>
            </a:endParaRPr>
          </a:p>
          <a:p>
            <a:r>
              <a:rPr lang="en-GB" sz="1200" b="1" i="0" kern="1200" baseline="0" dirty="0">
                <a:solidFill>
                  <a:srgbClr val="7030A0"/>
                </a:solidFill>
                <a:effectLst/>
                <a:latin typeface="+mn-lt"/>
                <a:ea typeface="+mn-ea"/>
                <a:cs typeface="+mn-cs"/>
              </a:rPr>
              <a:t>Stretch</a:t>
            </a:r>
            <a:r>
              <a:rPr lang="en-GB" sz="1200" i="0" kern="1200" baseline="0" dirty="0">
                <a:solidFill>
                  <a:srgbClr val="7030A0"/>
                </a:solidFill>
                <a:effectLst/>
                <a:latin typeface="+mn-lt"/>
                <a:ea typeface="+mn-ea"/>
                <a:cs typeface="+mn-cs"/>
              </a:rPr>
              <a:t>: </a:t>
            </a:r>
            <a:r>
              <a:rPr lang="en-GB" sz="1200" dirty="0">
                <a:solidFill>
                  <a:srgbClr val="0070C0"/>
                </a:solidFill>
                <a:latin typeface="Century Gothic" panose="020B0502020202020204" pitchFamily="34" charset="0"/>
              </a:rPr>
              <a:t>A student investigates the effect of different salt water concentrations on the mass of a potato. Identify the independent and dependent variables.</a:t>
            </a:r>
            <a:endParaRPr lang="en-GB" sz="1200" b="1" dirty="0">
              <a:solidFill>
                <a:srgbClr val="0070C0"/>
              </a:solidFill>
              <a:latin typeface="Century Gothic" panose="020B0502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i="0" kern="1200" baseline="0" dirty="0">
              <a:solidFill>
                <a:srgbClr val="7030A0"/>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solidFill>
                  <a:srgbClr val="7030A0"/>
                </a:solidFill>
                <a:effectLst/>
                <a:latin typeface="+mn-lt"/>
                <a:ea typeface="+mn-ea"/>
                <a:cs typeface="+mn-cs"/>
              </a:rPr>
              <a:t>Answers</a:t>
            </a:r>
            <a:r>
              <a:rPr lang="en-GB" sz="1200" i="0" kern="1200" baseline="0" dirty="0">
                <a:solidFill>
                  <a:srgbClr val="7030A0"/>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solidFill>
                  <a:srgbClr val="7030A0"/>
                </a:solidFill>
                <a:effectLst/>
                <a:latin typeface="+mn-lt"/>
                <a:ea typeface="+mn-ea"/>
                <a:cs typeface="+mn-cs"/>
              </a:rPr>
              <a:t>Foundation</a:t>
            </a:r>
            <a:r>
              <a:rPr lang="en-GB" sz="1200" i="0" kern="1200" baseline="0" dirty="0">
                <a:solidFill>
                  <a:srgbClr val="7030A0"/>
                </a:solidFill>
                <a:effectLst/>
                <a:latin typeface="+mn-lt"/>
                <a:ea typeface="+mn-ea"/>
                <a:cs typeface="+mn-cs"/>
              </a:rPr>
              <a:t>: The thing that is changed in an experiment.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dirty="0">
                <a:solidFill>
                  <a:srgbClr val="7030A0"/>
                </a:solidFill>
                <a:effectLst/>
                <a:latin typeface="+mn-lt"/>
                <a:ea typeface="+mn-ea"/>
                <a:cs typeface="+mn-cs"/>
              </a:rPr>
              <a:t>Stretch: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dirty="0">
                <a:solidFill>
                  <a:srgbClr val="7030A0"/>
                </a:solidFill>
                <a:effectLst/>
                <a:latin typeface="+mn-lt"/>
                <a:ea typeface="+mn-ea"/>
                <a:cs typeface="+mn-cs"/>
              </a:rPr>
              <a:t>Independent = salt water concentration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i="0" kern="1200" baseline="0" dirty="0">
                <a:solidFill>
                  <a:srgbClr val="7030A0"/>
                </a:solidFill>
                <a:effectLst/>
                <a:latin typeface="+mn-lt"/>
                <a:ea typeface="+mn-ea"/>
                <a:cs typeface="+mn-cs"/>
              </a:rPr>
              <a:t>Dependent = mass of potato </a:t>
            </a:r>
          </a:p>
        </p:txBody>
      </p:sp>
      <p:sp>
        <p:nvSpPr>
          <p:cNvPr id="4" name="Slide Number Placeholder 3"/>
          <p:cNvSpPr>
            <a:spLocks noGrp="1"/>
          </p:cNvSpPr>
          <p:nvPr>
            <p:ph type="sldNum" sz="quarter" idx="10"/>
          </p:nvPr>
        </p:nvSpPr>
        <p:spPr/>
        <p:txBody>
          <a:bodyPr/>
          <a:lstStyle/>
          <a:p>
            <a:fld id="{4B7F327E-D879-4193-B0D7-BEE89950DB5C}" type="slidenum">
              <a:rPr lang="en-GB" smtClean="0"/>
              <a:t>3</a:t>
            </a:fld>
            <a:endParaRPr lang="en-GB" dirty="0"/>
          </a:p>
        </p:txBody>
      </p:sp>
    </p:spTree>
    <p:extLst>
      <p:ext uri="{BB962C8B-B14F-4D97-AF65-F5344CB8AC3E}">
        <p14:creationId xmlns:p14="http://schemas.microsoft.com/office/powerpoint/2010/main" val="312536560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25</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Big Idea: Cells are alive</a:t>
            </a:r>
          </a:p>
          <a:p>
            <a:r>
              <a:rPr lang="en-US" dirty="0"/>
              <a:t>In this lesson pupils will apply their new learning of the process of osmosis to investigating it in action. </a:t>
            </a:r>
          </a:p>
          <a:p>
            <a:endParaRPr lang="en-US" dirty="0"/>
          </a:p>
          <a:p>
            <a:r>
              <a:rPr lang="en-US" b="1" dirty="0"/>
              <a:t>Suggested Hook:</a:t>
            </a:r>
            <a:endParaRPr lang="en-US" b="1" dirty="0">
              <a:cs typeface="Calibri"/>
            </a:endParaRPr>
          </a:p>
          <a:p>
            <a:r>
              <a:rPr lang="en-US" dirty="0"/>
              <a:t>Ask pupils if they prefer chips that are more crunchy or more fluffy inside. Chip consistency can be altered by placing the potatoes in different concentrations of salt solution before cooking which determines how much water is inside the chip cells. </a:t>
            </a:r>
          </a:p>
          <a:p>
            <a:endParaRPr lang="en-US" b="0" dirty="0"/>
          </a:p>
          <a:p>
            <a:endParaRPr lang="en-US" b="0" dirty="0"/>
          </a:p>
        </p:txBody>
      </p:sp>
      <p:sp>
        <p:nvSpPr>
          <p:cNvPr id="4" name="Slide Number Placeholder 3"/>
          <p:cNvSpPr>
            <a:spLocks noGrp="1"/>
          </p:cNvSpPr>
          <p:nvPr>
            <p:ph type="sldNum" sz="quarter" idx="5"/>
          </p:nvPr>
        </p:nvSpPr>
        <p:spPr/>
        <p:txBody>
          <a:bodyPr/>
          <a:lstStyle/>
          <a:p>
            <a:fld id="{0B7C1065-6FAC-EB47-82DC-34C50BE3F4B9}" type="slidenum">
              <a:rPr lang="en-US" smtClean="0"/>
              <a:t>4</a:t>
            </a:fld>
            <a:endParaRPr lang="en-US"/>
          </a:p>
        </p:txBody>
      </p:sp>
    </p:spTree>
    <p:extLst>
      <p:ext uri="{BB962C8B-B14F-4D97-AF65-F5344CB8AC3E}">
        <p14:creationId xmlns:p14="http://schemas.microsoft.com/office/powerpoint/2010/main" val="19567484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spend time on gaps identified in previous lesson’s exit ticket.</a:t>
            </a:r>
          </a:p>
          <a:p>
            <a:endParaRPr lang="en-GB" b="0" baseline="0" dirty="0"/>
          </a:p>
          <a:p>
            <a:endParaRPr lang="en-GB" b="0" baseline="0" dirty="0"/>
          </a:p>
          <a:p>
            <a:r>
              <a:rPr lang="en-GB" b="0" baseline="0" dirty="0"/>
              <a:t>Answers:</a:t>
            </a:r>
          </a:p>
          <a:p>
            <a:r>
              <a:rPr lang="en-GB" b="1" baseline="0" dirty="0"/>
              <a:t>Q1. Answer: B</a:t>
            </a:r>
          </a:p>
          <a:p>
            <a:r>
              <a:rPr lang="en-GB" b="0" baseline="0" dirty="0"/>
              <a:t>If pupils answered A they have given an example of when diffusion happens not a definition, if they have answered C they have not got the correct idea of water concentration. </a:t>
            </a:r>
            <a:r>
              <a:rPr lang="en-GB" b="0" i="1" baseline="0" dirty="0"/>
              <a:t>To fix this ask pupils to write the definition for osmosis and explain the difference between osmosis and diffusion. </a:t>
            </a:r>
            <a:endParaRPr lang="en-GB" b="0" baseline="0" dirty="0"/>
          </a:p>
          <a:p>
            <a:r>
              <a:rPr lang="en-GB" b="1" baseline="0" dirty="0"/>
              <a:t>Q2. Answer: A</a:t>
            </a:r>
          </a:p>
          <a:p>
            <a:r>
              <a:rPr lang="en-GB" b="0" i="0" baseline="0" dirty="0"/>
              <a:t>If pupils answered B they have not appreciated that animal cells do not become turgid. For both answers B and C the incorrect kind of solution has been identified. </a:t>
            </a:r>
            <a:r>
              <a:rPr lang="en-GB" b="0" i="1" baseline="0" dirty="0"/>
              <a:t>To fix this get pupils to draw hypotonic, hypertonic and isotonic solutions with cells in and then identify the direction of water movement. </a:t>
            </a:r>
            <a:endParaRPr lang="en-GB" b="0" i="0" baseline="0" dirty="0"/>
          </a:p>
          <a:p>
            <a:r>
              <a:rPr lang="en-GB" b="1" baseline="0" dirty="0"/>
              <a:t>Q3. Answer: 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dirty="0"/>
              <a:t>If pupils answered incorrectly they do not know the difference between the types of solution. </a:t>
            </a:r>
            <a:r>
              <a:rPr lang="en-GB" b="0" i="1" baseline="0" dirty="0"/>
              <a:t>To fix this get pupils to draw hypotonic, hypertonic and isotonic solutions with cells in and then identify the direction of water movement. </a:t>
            </a:r>
            <a:endParaRPr lang="en-GB" b="0" i="0" baseline="0" dirty="0"/>
          </a:p>
          <a:p>
            <a:endParaRPr lang="en-GB" b="0" i="1" dirty="0"/>
          </a:p>
          <a:p>
            <a:pPr marL="0" marR="0" lvl="0" indent="0" algn="l" rtl="0">
              <a:lnSpc>
                <a:spcPct val="100000"/>
              </a:lnSpc>
              <a:spcBef>
                <a:spcPts val="0"/>
              </a:spcBef>
              <a:spcAft>
                <a:spcPts val="0"/>
              </a:spcAft>
              <a:buClr>
                <a:schemeClr val="dk1"/>
              </a:buClr>
              <a:buSzPts val="1200"/>
              <a:buFont typeface="Calibri"/>
              <a:buNone/>
            </a:pPr>
            <a:endParaRPr dirty="0"/>
          </a:p>
          <a:p>
            <a:pPr marL="0" marR="0" lvl="0" indent="0" algn="l" rtl="0">
              <a:lnSpc>
                <a:spcPct val="100000"/>
              </a:lnSpc>
              <a:spcBef>
                <a:spcPts val="0"/>
              </a:spcBef>
              <a:spcAft>
                <a:spcPts val="0"/>
              </a:spcAft>
              <a:buClr>
                <a:schemeClr val="dk1"/>
              </a:buClr>
              <a:buSzPts val="1200"/>
              <a:buFont typeface="Calibri"/>
              <a:buNone/>
            </a:pPr>
            <a:endParaRPr dirty="0"/>
          </a:p>
          <a:p>
            <a:pPr marL="0" lvl="0" indent="0" algn="l" rtl="0">
              <a:lnSpc>
                <a:spcPct val="100000"/>
              </a:lnSpc>
              <a:spcBef>
                <a:spcPts val="0"/>
              </a:spcBef>
              <a:spcAft>
                <a:spcPts val="0"/>
              </a:spcAft>
              <a:buSzPts val="1400"/>
              <a:buNone/>
            </a:pPr>
            <a:endParaRPr dirty="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6</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Type of exposition: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Now that we know about osmosis, we can look to investigate the concentrations of different solutes (</a:t>
            </a:r>
            <a:r>
              <a:rPr lang="en-GB" b="0" dirty="0" err="1"/>
              <a:t>eg</a:t>
            </a:r>
            <a:r>
              <a:rPr lang="en-GB" b="0" dirty="0"/>
              <a:t> salts or sugars) in plant cells. We can place pieces of plant material in solutions of varying concentrations and work out whether those solutions are hypertonic, hypotonic or isotonic compared with the plant tissue. </a:t>
            </a:r>
            <a:r>
              <a:rPr lang="en-GB" b="0" i="1" dirty="0"/>
              <a:t>What would you expect to happen to pieces of potato if they were put into a hypotonic solution? </a:t>
            </a:r>
            <a:r>
              <a:rPr lang="en-GB" b="1" i="1" dirty="0"/>
              <a:t>Water from the solution would move via osmosis into the potato so the potato would gain mass. </a:t>
            </a:r>
            <a:r>
              <a:rPr lang="en-GB" b="0" i="1" dirty="0"/>
              <a:t>What about in a hypertonic solution? </a:t>
            </a:r>
            <a:r>
              <a:rPr lang="en-GB" b="1" i="1" dirty="0"/>
              <a:t>In a hypertonic solution water would move out of the potato via osmosis so the potato would lose mass.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t>The image shows a borer used to cut cylinders of plant tissue. The cylinders can then be cut to the same length, this ensures the samples of plant tissue would all have the same shape and therefore surface area. Important as we know from previous lessons that surface area is a factor that will affect the rate of diffusion and therefore osmosis.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Relative = compared to each other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Teacher subject knowledge </a:t>
            </a:r>
            <a:r>
              <a:rPr lang="en-GB" b="0" dirty="0"/>
              <a:t>: </a:t>
            </a:r>
            <a:r>
              <a:rPr lang="en-GB" dirty="0">
                <a:hlinkClick r:id="rId3"/>
              </a:rPr>
              <a:t>https://www.thoughtco.com/selectively-permeable-4140327</a:t>
            </a:r>
            <a:endParaRPr lang="en-GB"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1" i="0" kern="1200" dirty="0">
              <a:solidFill>
                <a:schemeClr val="tx1"/>
              </a:solidFill>
              <a:effectLst/>
              <a:latin typeface="+mn-lt"/>
              <a:ea typeface="+mn-ea"/>
              <a:cs typeface="+mn-cs"/>
            </a:endParaRPr>
          </a:p>
          <a:p>
            <a:endParaRPr lang="en-GB"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B7F327E-D879-4193-B0D7-BEE89950DB5C}" type="slidenum">
              <a:rPr lang="en-GB" smtClean="0"/>
              <a:t>7</a:t>
            </a:fld>
            <a:endParaRPr lang="en-GB" dirty="0"/>
          </a:p>
        </p:txBody>
      </p:sp>
    </p:spTree>
    <p:extLst>
      <p:ext uri="{BB962C8B-B14F-4D97-AF65-F5344CB8AC3E}">
        <p14:creationId xmlns:p14="http://schemas.microsoft.com/office/powerpoint/2010/main" val="3337941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Answer: </a:t>
            </a:r>
            <a:r>
              <a:rPr lang="en-GB" b="0" dirty="0"/>
              <a:t>this is incorrect because the DV is the mass of potato tissue.</a:t>
            </a:r>
          </a:p>
          <a:p>
            <a:endParaRPr lang="en-GB" b="0" dirty="0"/>
          </a:p>
          <a:p>
            <a:r>
              <a:rPr lang="en-GB" b="1" dirty="0"/>
              <a:t>Suggested guidance: </a:t>
            </a:r>
            <a:r>
              <a:rPr lang="en-GB" dirty="0"/>
              <a:t>After discussion, briefly recap the difference between </a:t>
            </a:r>
            <a:r>
              <a:rPr lang="en-GB" b="1" dirty="0"/>
              <a:t>independent, dependent and control variables.</a:t>
            </a:r>
          </a:p>
          <a:p>
            <a:endParaRPr lang="en-GB" dirty="0"/>
          </a:p>
          <a:p>
            <a:r>
              <a:rPr lang="en-GB" dirty="0"/>
              <a:t>Then, ask students to write the IV, DV and CVs for this investigation into their books – go through on whiteboard.</a:t>
            </a:r>
          </a:p>
          <a:p>
            <a:r>
              <a:rPr lang="en-GB" dirty="0"/>
              <a:t>IV – concentration of sugar solution</a:t>
            </a:r>
          </a:p>
          <a:p>
            <a:r>
              <a:rPr lang="en-GB" dirty="0"/>
              <a:t>DV – mass of plant tissue</a:t>
            </a:r>
          </a:p>
          <a:p>
            <a:r>
              <a:rPr lang="en-GB" dirty="0"/>
              <a:t>CV – temperature, volume of solution, initial size of potatoes (e.g. length, mass, surface area)</a:t>
            </a:r>
          </a:p>
          <a:p>
            <a:endParaRPr lang="en-GB"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8</a:t>
            </a:fld>
            <a:endParaRPr lang="en-GB" dirty="0"/>
          </a:p>
        </p:txBody>
      </p:sp>
    </p:spTree>
    <p:extLst>
      <p:ext uri="{BB962C8B-B14F-4D97-AF65-F5344CB8AC3E}">
        <p14:creationId xmlns:p14="http://schemas.microsoft.com/office/powerpoint/2010/main" val="23372004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Answer: </a:t>
            </a:r>
            <a:r>
              <a:rPr lang="en-GB" dirty="0"/>
              <a:t>Only green is true</a:t>
            </a:r>
          </a:p>
          <a:p>
            <a:endParaRPr lang="en-GB" dirty="0"/>
          </a:p>
          <a:p>
            <a:r>
              <a:rPr lang="en-GB" b="1" dirty="0"/>
              <a:t>Suggested guidance: </a:t>
            </a:r>
            <a:r>
              <a:rPr lang="en-GB" dirty="0"/>
              <a:t>Use these to get students to </a:t>
            </a:r>
            <a:r>
              <a:rPr lang="en-GB" b="0" dirty="0"/>
              <a:t>write a </a:t>
            </a:r>
            <a:r>
              <a:rPr lang="en-GB" b="1" dirty="0"/>
              <a:t>prediction</a:t>
            </a:r>
            <a:r>
              <a:rPr lang="en-GB" b="0" dirty="0"/>
              <a:t> </a:t>
            </a:r>
            <a:r>
              <a:rPr lang="en-GB" dirty="0"/>
              <a:t>about what will happen to the potatoes placed in concentrated solutions.</a:t>
            </a:r>
          </a:p>
          <a:p>
            <a:endParaRPr lang="en-GB"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9</a:t>
            </a:fld>
            <a:endParaRPr lang="en-GB" dirty="0"/>
          </a:p>
        </p:txBody>
      </p:sp>
    </p:spTree>
    <p:extLst>
      <p:ext uri="{BB962C8B-B14F-4D97-AF65-F5344CB8AC3E}">
        <p14:creationId xmlns:p14="http://schemas.microsoft.com/office/powerpoint/2010/main" val="3373874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baseline="0" dirty="0"/>
              <a:t>Type of exposition: Modelling</a:t>
            </a:r>
            <a:endParaRPr lang="en-GB" b="0" baseline="0" dirty="0"/>
          </a:p>
          <a:p>
            <a:endParaRPr lang="en-GB" b="0" baseline="0" dirty="0"/>
          </a:p>
          <a:p>
            <a:r>
              <a:rPr lang="en-GB" b="1" baseline="0" dirty="0"/>
              <a:t>Suggested Script:</a:t>
            </a:r>
            <a:endParaRPr lang="en-GB" b="0" baseline="0" dirty="0"/>
          </a:p>
          <a:p>
            <a:r>
              <a:rPr lang="en-GB" b="0" baseline="0" dirty="0"/>
              <a:t>It is difficult and time consuming to gather multiple samples of plant tissue that all have exactly the same mass. Therefore, to allow for this in our results when investigating the effect of solute concentration on osmosis we calculate percentage change in mass of the plant tissue rather than simply the increase/decrease in grams. This will also allow us to compare results between groups to increase the reproducibility of our results. </a:t>
            </a:r>
          </a:p>
          <a:p>
            <a:r>
              <a:rPr lang="en-GB" b="0" baseline="0" dirty="0"/>
              <a:t>To calculate percentage change we first have to identify if the mass has increased or decreased. If the mass has increased we find the actual increase by doing the final mass – the initial mass. The result should be a positive number (if negative a decrease has been calculated). </a:t>
            </a:r>
          </a:p>
          <a:p>
            <a:r>
              <a:rPr lang="en-GB" b="0" baseline="0" dirty="0"/>
              <a:t>We then use the actual increase and divide it by the initial mass and multiply by 100 to find the percentage increase. </a:t>
            </a:r>
          </a:p>
          <a:p>
            <a:endParaRPr lang="en-GB" b="0" baseline="0" dirty="0"/>
          </a:p>
          <a:p>
            <a:r>
              <a:rPr lang="en-GB" b="1" baseline="0" dirty="0"/>
              <a:t>Suggested guidance: </a:t>
            </a:r>
            <a:r>
              <a:rPr lang="en-GB" b="0" baseline="0" dirty="0"/>
              <a:t>Separate teacher guidance for practical, including how to make the different concentrations. Alternative is to use salt solutions. </a:t>
            </a:r>
          </a:p>
          <a:p>
            <a:r>
              <a:rPr lang="en-GB" b="0" baseline="0" dirty="0"/>
              <a:t>Try a sample to get estimate results to practice calculating percentage change in mass. May be useful to go through with pupils the first example in their results table and then let them do the rest by themselves following the same steps. </a:t>
            </a:r>
          </a:p>
        </p:txBody>
      </p:sp>
      <p:sp>
        <p:nvSpPr>
          <p:cNvPr id="4" name="Slide Number Placeholder 3"/>
          <p:cNvSpPr>
            <a:spLocks noGrp="1"/>
          </p:cNvSpPr>
          <p:nvPr>
            <p:ph type="sldNum" sz="quarter" idx="10"/>
          </p:nvPr>
        </p:nvSpPr>
        <p:spPr/>
        <p:txBody>
          <a:bodyPr/>
          <a:lstStyle/>
          <a:p>
            <a:fld id="{4B7F327E-D879-4193-B0D7-BEE89950DB5C}" type="slidenum">
              <a:rPr lang="en-GB" smtClean="0"/>
              <a:t>10</a:t>
            </a:fld>
            <a:endParaRPr lang="en-GB" dirty="0"/>
          </a:p>
        </p:txBody>
      </p:sp>
    </p:spTree>
    <p:extLst>
      <p:ext uri="{BB962C8B-B14F-4D97-AF65-F5344CB8AC3E}">
        <p14:creationId xmlns:p14="http://schemas.microsoft.com/office/powerpoint/2010/main" val="41525273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baseline="0" dirty="0"/>
              <a:t>Type of exposition: Modelling</a:t>
            </a:r>
            <a:endParaRPr lang="en-GB" b="0" baseline="0" dirty="0"/>
          </a:p>
          <a:p>
            <a:endParaRPr lang="en-GB" b="0" baseline="0" dirty="0"/>
          </a:p>
          <a:p>
            <a:r>
              <a:rPr lang="en-GB" b="1" baseline="0" dirty="0"/>
              <a:t>Suggested Script:</a:t>
            </a:r>
            <a:endParaRPr lang="en-GB" b="0" baseline="0" dirty="0"/>
          </a:p>
          <a:p>
            <a:r>
              <a:rPr lang="en-GB" b="0" baseline="0" dirty="0"/>
              <a:t>If the mass has decreased we find the actual decrease by doing the initial mass – final mass. The result should be a positive number (if negative an increase has been calculated). </a:t>
            </a:r>
          </a:p>
          <a:p>
            <a:r>
              <a:rPr lang="en-GB" b="0" baseline="0" dirty="0"/>
              <a:t>We then use the actual decrease and divide it by the initial mass and multiply by 100 to find the percentage decrease. </a:t>
            </a:r>
          </a:p>
          <a:p>
            <a:endParaRPr lang="en-GB" b="0" baseline="0" dirty="0"/>
          </a:p>
          <a:p>
            <a:r>
              <a:rPr lang="en-GB" b="1" baseline="0" dirty="0"/>
              <a:t>Suggested guidance: </a:t>
            </a:r>
            <a:r>
              <a:rPr lang="en-GB" b="0" baseline="0" dirty="0"/>
              <a:t>Separate teacher guidance for practical, including how to make the different concentrations. Alternative is to use salt solutions. </a:t>
            </a:r>
          </a:p>
          <a:p>
            <a:r>
              <a:rPr lang="en-GB" b="0" baseline="0" dirty="0"/>
              <a:t>Try a sample to get estimate results to practice calculating percentage change in mass. May be useful to go through with pupils the first example in their results table and then let them do the rest by themselves following the same steps. </a:t>
            </a:r>
          </a:p>
          <a:p>
            <a:endParaRPr lang="en-GB" b="0" baseline="0" dirty="0"/>
          </a:p>
          <a:p>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11</a:t>
            </a:fld>
            <a:endParaRPr lang="en-GB" dirty="0"/>
          </a:p>
        </p:txBody>
      </p:sp>
    </p:spTree>
    <p:extLst>
      <p:ext uri="{BB962C8B-B14F-4D97-AF65-F5344CB8AC3E}">
        <p14:creationId xmlns:p14="http://schemas.microsoft.com/office/powerpoint/2010/main" val="373173868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1861193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1810251158"/>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32563295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9504794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405954864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20639057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3562562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2257888641"/>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88405"/>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dirty="0"/>
              <a:t>Title</a:t>
            </a:r>
            <a:endParaRPr lang="en-US" dirty="0"/>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Starter</a:t>
            </a:r>
          </a:p>
        </p:txBody>
      </p:sp>
      <p:sp>
        <p:nvSpPr>
          <p:cNvPr id="12" name="Oval 11">
            <a:extLst>
              <a:ext uri="{FF2B5EF4-FFF2-40B4-BE49-F238E27FC236}">
                <a16:creationId xmlns:a16="http://schemas.microsoft.com/office/drawing/2014/main" id="{58119CD6-A5DA-0745-B17E-EB19681E9387}"/>
              </a:ext>
            </a:extLst>
          </p:cNvPr>
          <p:cNvSpPr/>
          <p:nvPr/>
        </p:nvSpPr>
        <p:spPr>
          <a:xfrm>
            <a:off x="10318343" y="5419595"/>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0021900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26617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3401260940"/>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3210935351"/>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3627707095"/>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38100934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1133366630"/>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2219203544"/>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1999499730"/>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260561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30988080"/>
      </p:ext>
    </p:extLst>
  </p:cSld>
  <p:clrMap bg1="lt1" tx1="dk1" bg2="lt2" tx2="dk2" accent1="accent1" accent2="accent2" accent3="accent3" accent4="accent4" accent5="accent5" accent6="accent6" hlink="hlink" folHlink="folHlink"/>
  <p:sldLayoutIdLst>
    <p:sldLayoutId id="2147483723" r:id="rId1"/>
    <p:sldLayoutId id="2147483724" r:id="rId2"/>
    <p:sldLayoutId id="2147483725" r:id="rId3"/>
    <p:sldLayoutId id="2147483726" r:id="rId4"/>
    <p:sldLayoutId id="2147483727" r:id="rId5"/>
    <p:sldLayoutId id="2147483728" r:id="rId6"/>
    <p:sldLayoutId id="2147483729" r:id="rId7"/>
    <p:sldLayoutId id="2147483730" r:id="rId8"/>
    <p:sldLayoutId id="2147483731" r:id="rId9"/>
    <p:sldLayoutId id="2147483732" r:id="rId10"/>
    <p:sldLayoutId id="2147483733" r:id="rId11"/>
    <p:sldLayoutId id="2147483734" r:id="rId12"/>
    <p:sldLayoutId id="2147483735" r:id="rId13"/>
    <p:sldLayoutId id="2147483736" r:id="rId14"/>
    <p:sldLayoutId id="2147483737" r:id="rId15"/>
    <p:sldLayoutId id="2147483738" r:id="rId16"/>
    <p:sldLayoutId id="2147483739" r:id="rId17"/>
    <p:sldLayoutId id="2147483740" r:id="rId18"/>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hyperlink" Target="https://mymastery.arkcurriculumplus.org.uk/courses/65f10dfb-f045-4b74-aed0-11df776de0c8/units/75c2dbf6-c400-4a90-b1f6-4d0e3f708e2b/lessons/f2c8fedb-7158-412c-b34a-0ebeb1ac4e57/contents/9" TargetMode="External"/><Relationship Id="rId2" Type="http://schemas.openxmlformats.org/officeDocument/2006/relationships/image" Target="../media/image17.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hyperlink" Target="https://mymastery.arkcurriculumplus.org.uk/courses/65f10dfb-f045-4b74-aed0-11df776de0c8/units/75c2dbf6-c400-4a90-b1f6-4d0e3f708e2b/lessons/f2c8fedb-7158-412c-b34a-0ebeb1ac4e57/contents/9" TargetMode="External"/><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4.xml"/></Relationships>
</file>

<file path=ppt/slides/_rels/slide23.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20.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5.emf"/></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15.png"/><Relationship Id="rId5" Type="http://schemas.openxmlformats.org/officeDocument/2006/relationships/image" Target="../media/image12.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a:latin typeface="Century Gothic" panose="020B0502020202020204" pitchFamily="34" charset="0"/>
              </a:rPr>
              <a:t>Refer to the ‘</a:t>
            </a:r>
            <a:r>
              <a:rPr lang="en-US" sz="1600" b="1">
                <a:latin typeface="Century Gothic" panose="020B0502020202020204" pitchFamily="34" charset="0"/>
              </a:rPr>
              <a:t>notes</a:t>
            </a:r>
            <a:r>
              <a:rPr lang="en-US" sz="160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a:latin typeface="Century Gothic" panose="020B0502020202020204" pitchFamily="34" charset="0"/>
              </a:rPr>
              <a:t>Before the lesson, </a:t>
            </a:r>
            <a:r>
              <a:rPr lang="en-US" sz="1600" b="1">
                <a:latin typeface="Century Gothic" panose="020B0502020202020204" pitchFamily="34" charset="0"/>
              </a:rPr>
              <a:t>adapt the fix-it slide </a:t>
            </a:r>
            <a:r>
              <a:rPr lang="en-US" sz="160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a:latin typeface="Century Gothic" panose="020B0502020202020204" pitchFamily="34" charset="0"/>
              </a:rPr>
              <a:t>Choose from the suggested </a:t>
            </a:r>
            <a:r>
              <a:rPr lang="en-US" sz="1600" b="1">
                <a:latin typeface="Century Gothic" panose="020B0502020202020204" pitchFamily="34" charset="0"/>
              </a:rPr>
              <a:t>activities</a:t>
            </a:r>
            <a:r>
              <a:rPr lang="en-US" sz="160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a:latin typeface="Century Gothic" panose="020B0502020202020204" pitchFamily="34" charset="0"/>
              </a:rPr>
              <a:t>These lessons are designed to occupy approximately 1 hour. To adapt for a </a:t>
            </a:r>
            <a:r>
              <a:rPr lang="en-US" sz="1600" b="1">
                <a:latin typeface="Century Gothic" panose="020B0502020202020204" pitchFamily="34" charset="0"/>
              </a:rPr>
              <a:t>shorter or longer lesson duration</a:t>
            </a:r>
            <a:r>
              <a:rPr lang="en-US" sz="1600">
                <a:latin typeface="Century Gothic" panose="020B0502020202020204" pitchFamily="34" charset="0"/>
              </a:rPr>
              <a:t> we advise you to adapt the </a:t>
            </a:r>
            <a:r>
              <a:rPr lang="en-US" sz="1600" b="1">
                <a:latin typeface="Century Gothic" panose="020B0502020202020204" pitchFamily="34" charset="0"/>
              </a:rPr>
              <a:t>activity</a:t>
            </a:r>
            <a:r>
              <a:rPr lang="en-US" sz="1600">
                <a:latin typeface="Century Gothic" panose="020B0502020202020204" pitchFamily="34" charset="0"/>
              </a:rPr>
              <a:t> section accordingly.</a:t>
            </a:r>
          </a:p>
          <a:p>
            <a:pPr marL="342900" indent="-342900">
              <a:buFont typeface="Arial" panose="020B0604020202020204" pitchFamily="34" charset="0"/>
              <a:buChar char="•"/>
            </a:pPr>
            <a:endParaRPr lang="en-US" sz="1600">
              <a:latin typeface="Century Gothic" panose="020B0502020202020204" pitchFamily="34" charset="0"/>
            </a:endParaRPr>
          </a:p>
          <a:p>
            <a:r>
              <a:rPr lang="en-US" sz="160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a:latin typeface="Century Gothic" panose="020B0502020202020204" pitchFamily="34" charset="0"/>
            </a:endParaRPr>
          </a:p>
          <a:p>
            <a:r>
              <a:rPr lang="en-US" sz="1600">
                <a:latin typeface="Century Gothic" panose="020B0502020202020204" pitchFamily="34" charset="0"/>
              </a:rPr>
              <a:t>Thank you for reading! </a:t>
            </a:r>
          </a:p>
          <a:p>
            <a:endParaRPr lang="en-US" sz="1600" b="1">
              <a:latin typeface="Century Gothic" panose="020B0502020202020204" pitchFamily="34" charset="0"/>
            </a:endParaRPr>
          </a:p>
          <a:p>
            <a:r>
              <a:rPr lang="en-US" sz="1600" b="1">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a:xfrm>
            <a:off x="289744" y="0"/>
            <a:ext cx="10620000" cy="720000"/>
          </a:xfrm>
        </p:spPr>
        <p:txBody>
          <a:bodyPr>
            <a:normAutofit/>
          </a:bodyPr>
          <a:lstStyle/>
          <a:p>
            <a:r>
              <a:rPr lang="en-GB" dirty="0">
                <a:latin typeface="Century Gothic" panose="020B0502020202020204" pitchFamily="34" charset="0"/>
              </a:rPr>
              <a:t>Osmosis Practical</a:t>
            </a:r>
          </a:p>
        </p:txBody>
      </p:sp>
      <p:sp>
        <p:nvSpPr>
          <p:cNvPr id="21" name="TextBox 20">
            <a:extLst>
              <a:ext uri="{FF2B5EF4-FFF2-40B4-BE49-F238E27FC236}">
                <a16:creationId xmlns:a16="http://schemas.microsoft.com/office/drawing/2014/main" id="{43E3846C-229F-3841-8E97-9C15D333A0D9}"/>
              </a:ext>
            </a:extLst>
          </p:cNvPr>
          <p:cNvSpPr txBox="1"/>
          <p:nvPr/>
        </p:nvSpPr>
        <p:spPr>
          <a:xfrm>
            <a:off x="289744" y="1029431"/>
            <a:ext cx="11192722" cy="4801314"/>
          </a:xfrm>
          <a:prstGeom prst="rect">
            <a:avLst/>
          </a:prstGeom>
          <a:noFill/>
        </p:spPr>
        <p:txBody>
          <a:bodyPr wrap="square" lIns="0" tIns="0" rIns="0" bIns="0" rtlCol="0">
            <a:spAutoFit/>
          </a:bodyPr>
          <a:lstStyle/>
          <a:p>
            <a:r>
              <a:rPr lang="en-GB" sz="2400" b="1" dirty="0">
                <a:latin typeface="Century Gothic" panose="020B0502020202020204" pitchFamily="34" charset="0"/>
              </a:rPr>
              <a:t>Calculating percentage change in mass</a:t>
            </a:r>
          </a:p>
          <a:p>
            <a:endParaRPr lang="en-GB" sz="2400" dirty="0">
              <a:latin typeface="Century Gothic" panose="020B0502020202020204" pitchFamily="34" charset="0"/>
            </a:endParaRPr>
          </a:p>
          <a:p>
            <a:endParaRPr lang="en-GB" sz="2400" dirty="0">
              <a:latin typeface="Century Gothic" panose="020B0502020202020204" pitchFamily="34" charset="0"/>
            </a:endParaRPr>
          </a:p>
          <a:p>
            <a:r>
              <a:rPr lang="en-GB" sz="2400" dirty="0">
                <a:latin typeface="Century Gothic" panose="020B0502020202020204" pitchFamily="34" charset="0"/>
              </a:rPr>
              <a:t>If the final number is bigger than the initial number you are calculating a </a:t>
            </a:r>
            <a:r>
              <a:rPr lang="en-GB" sz="2400" b="1" dirty="0">
                <a:latin typeface="Century Gothic" panose="020B0502020202020204" pitchFamily="34" charset="0"/>
              </a:rPr>
              <a:t>percentage increase </a:t>
            </a:r>
          </a:p>
          <a:p>
            <a:endParaRPr lang="en-GB" sz="2400" b="1" dirty="0">
              <a:latin typeface="Century Gothic" panose="020B0502020202020204" pitchFamily="34" charset="0"/>
            </a:endParaRPr>
          </a:p>
          <a:p>
            <a:r>
              <a:rPr lang="en-GB" sz="2400" dirty="0">
                <a:latin typeface="Century Gothic" panose="020B0502020202020204" pitchFamily="34" charset="0"/>
              </a:rPr>
              <a:t>Increase = Final number – Initial Number</a:t>
            </a:r>
          </a:p>
          <a:p>
            <a:endParaRPr lang="en-GB" sz="2400" dirty="0">
              <a:latin typeface="Century Gothic" panose="020B0502020202020204" pitchFamily="34" charset="0"/>
            </a:endParaRPr>
          </a:p>
          <a:p>
            <a:r>
              <a:rPr lang="en-GB" sz="2400" dirty="0">
                <a:latin typeface="Century Gothic" panose="020B0502020202020204" pitchFamily="34" charset="0"/>
              </a:rPr>
              <a:t>% Increase =  </a:t>
            </a:r>
            <a:r>
              <a:rPr lang="en-GB" sz="2400" u="sng" dirty="0">
                <a:latin typeface="Century Gothic" panose="020B0502020202020204" pitchFamily="34" charset="0"/>
              </a:rPr>
              <a:t>Increase</a:t>
            </a:r>
            <a:r>
              <a:rPr lang="en-GB" sz="2400" dirty="0">
                <a:latin typeface="Century Gothic" panose="020B0502020202020204" pitchFamily="34" charset="0"/>
              </a:rPr>
              <a:t>         x 100</a:t>
            </a:r>
          </a:p>
          <a:p>
            <a:r>
              <a:rPr lang="en-GB" sz="2400" dirty="0">
                <a:latin typeface="Century Gothic" panose="020B0502020202020204" pitchFamily="34" charset="0"/>
              </a:rPr>
              <a:t>                     Initial number</a:t>
            </a:r>
          </a:p>
          <a:p>
            <a:endParaRPr lang="en-GB" sz="2400" b="1" dirty="0">
              <a:latin typeface="Century Gothic" panose="020B0502020202020204" pitchFamily="34" charset="0"/>
            </a:endParaRPr>
          </a:p>
          <a:p>
            <a:endParaRPr lang="en-GB" sz="2400" dirty="0">
              <a:latin typeface="Century Gothic" panose="020B0502020202020204" pitchFamily="34" charset="0"/>
            </a:endParaRPr>
          </a:p>
          <a:p>
            <a:endParaRPr lang="en-GB" sz="2400" dirty="0">
              <a:latin typeface="Century Gothic" panose="020B0502020202020204" pitchFamily="34" charset="0"/>
            </a:endParaRPr>
          </a:p>
        </p:txBody>
      </p:sp>
      <p:sp>
        <p:nvSpPr>
          <p:cNvPr id="5" name="TextBox 4">
            <a:extLst>
              <a:ext uri="{FF2B5EF4-FFF2-40B4-BE49-F238E27FC236}">
                <a16:creationId xmlns:a16="http://schemas.microsoft.com/office/drawing/2014/main" id="{D39E9BC9-4919-6041-A87D-74879CA1809E}"/>
              </a:ext>
            </a:extLst>
          </p:cNvPr>
          <p:cNvSpPr txBox="1"/>
          <p:nvPr/>
        </p:nvSpPr>
        <p:spPr>
          <a:xfrm>
            <a:off x="6916943" y="2585247"/>
            <a:ext cx="4565523" cy="4093428"/>
          </a:xfrm>
          <a:prstGeom prst="rect">
            <a:avLst/>
          </a:prstGeom>
          <a:solidFill>
            <a:schemeClr val="accent3">
              <a:lumMod val="40000"/>
              <a:lumOff val="60000"/>
            </a:schemeClr>
          </a:solidFill>
        </p:spPr>
        <p:txBody>
          <a:bodyPr wrap="square" rtlCol="0">
            <a:spAutoFit/>
          </a:bodyPr>
          <a:lstStyle/>
          <a:p>
            <a:r>
              <a:rPr lang="en-GB" sz="2000" dirty="0">
                <a:latin typeface="Century Gothic" panose="020B0502020202020204" pitchFamily="34" charset="0"/>
              </a:rPr>
              <a:t>Example question:</a:t>
            </a:r>
          </a:p>
          <a:p>
            <a:r>
              <a:rPr lang="en-GB" sz="2000" b="1" dirty="0">
                <a:latin typeface="Century Gothic" panose="020B0502020202020204" pitchFamily="34" charset="0"/>
              </a:rPr>
              <a:t>Potato A had an initial mass of 5g and now has a mass of 7.5g. Calculate the percentage increase in mass.</a:t>
            </a:r>
          </a:p>
          <a:p>
            <a:endParaRPr lang="en-GB" sz="2000" dirty="0">
              <a:latin typeface="Century Gothic" panose="020B0502020202020204" pitchFamily="34" charset="0"/>
            </a:endParaRPr>
          </a:p>
          <a:p>
            <a:r>
              <a:rPr lang="en-GB" sz="2000" b="1" dirty="0">
                <a:solidFill>
                  <a:schemeClr val="accent1"/>
                </a:solidFill>
                <a:latin typeface="Century Gothic" panose="020B0502020202020204" pitchFamily="34" charset="0"/>
              </a:rPr>
              <a:t>Increase = 7.5 g – 5 g</a:t>
            </a:r>
          </a:p>
          <a:p>
            <a:r>
              <a:rPr lang="en-GB" sz="2000" b="1" dirty="0">
                <a:solidFill>
                  <a:schemeClr val="accent1"/>
                </a:solidFill>
                <a:latin typeface="Century Gothic" panose="020B0502020202020204" pitchFamily="34" charset="0"/>
              </a:rPr>
              <a:t>                = 2.5 g</a:t>
            </a:r>
          </a:p>
          <a:p>
            <a:endParaRPr lang="en-GB" sz="2000" b="1" dirty="0">
              <a:solidFill>
                <a:schemeClr val="accent1"/>
              </a:solidFill>
              <a:latin typeface="Century Gothic" panose="020B0502020202020204" pitchFamily="34" charset="0"/>
            </a:endParaRPr>
          </a:p>
          <a:p>
            <a:r>
              <a:rPr lang="en-GB" sz="2000" b="1" dirty="0">
                <a:solidFill>
                  <a:schemeClr val="accent1"/>
                </a:solidFill>
                <a:latin typeface="Century Gothic" panose="020B0502020202020204" pitchFamily="34" charset="0"/>
              </a:rPr>
              <a:t>% Increase = </a:t>
            </a:r>
            <a:r>
              <a:rPr lang="en-GB" sz="2000" b="1" u="sng" dirty="0">
                <a:solidFill>
                  <a:schemeClr val="accent1"/>
                </a:solidFill>
                <a:latin typeface="Century Gothic" panose="020B0502020202020204" pitchFamily="34" charset="0"/>
              </a:rPr>
              <a:t>2.5 </a:t>
            </a:r>
            <a:r>
              <a:rPr lang="en-GB" sz="2000" b="1" dirty="0">
                <a:solidFill>
                  <a:schemeClr val="accent1"/>
                </a:solidFill>
                <a:latin typeface="Century Gothic" panose="020B0502020202020204" pitchFamily="34" charset="0"/>
              </a:rPr>
              <a:t>   x 100</a:t>
            </a:r>
            <a:endParaRPr lang="en-GB" sz="2000" b="1" u="sng" dirty="0">
              <a:solidFill>
                <a:schemeClr val="accent1"/>
              </a:solidFill>
              <a:latin typeface="Century Gothic" panose="020B0502020202020204" pitchFamily="34" charset="0"/>
            </a:endParaRPr>
          </a:p>
          <a:p>
            <a:r>
              <a:rPr lang="en-GB" sz="2000" b="1" dirty="0">
                <a:solidFill>
                  <a:schemeClr val="accent1"/>
                </a:solidFill>
                <a:latin typeface="Century Gothic" panose="020B0502020202020204" pitchFamily="34" charset="0"/>
              </a:rPr>
              <a:t>                         5</a:t>
            </a:r>
          </a:p>
          <a:p>
            <a:endParaRPr lang="en-GB" sz="2000" b="1" dirty="0">
              <a:solidFill>
                <a:schemeClr val="accent1"/>
              </a:solidFill>
              <a:latin typeface="Century Gothic" panose="020B0502020202020204" pitchFamily="34" charset="0"/>
            </a:endParaRPr>
          </a:p>
          <a:p>
            <a:r>
              <a:rPr lang="en-GB" sz="2000" b="1" dirty="0">
                <a:solidFill>
                  <a:schemeClr val="accent1"/>
                </a:solidFill>
                <a:latin typeface="Century Gothic" panose="020B0502020202020204" pitchFamily="34" charset="0"/>
              </a:rPr>
              <a:t>                    = 50% increase</a:t>
            </a:r>
          </a:p>
        </p:txBody>
      </p:sp>
    </p:spTree>
    <p:extLst>
      <p:ext uri="{BB962C8B-B14F-4D97-AF65-F5344CB8AC3E}">
        <p14:creationId xmlns:p14="http://schemas.microsoft.com/office/powerpoint/2010/main" val="19144573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1" end="1"/>
                                            </p:txEl>
                                          </p:spTgt>
                                        </p:tgtEl>
                                        <p:attrNameLst>
                                          <p:attrName>style.visibility</p:attrName>
                                        </p:attrNameLst>
                                      </p:cBhvr>
                                      <p:to>
                                        <p:strVal val="visible"/>
                                      </p:to>
                                    </p:set>
                                    <p:animEffect transition="in" filter="fade">
                                      <p:cBhvr>
                                        <p:cTn id="12" dur="500"/>
                                        <p:tgtEl>
                                          <p:spTgt spid="5">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3" end="3"/>
                                            </p:txEl>
                                          </p:spTgt>
                                        </p:tgtEl>
                                        <p:attrNameLst>
                                          <p:attrName>style.visibility</p:attrName>
                                        </p:attrNameLst>
                                      </p:cBhvr>
                                      <p:to>
                                        <p:strVal val="visible"/>
                                      </p:to>
                                    </p:set>
                                    <p:animEffect transition="in" filter="fade">
                                      <p:cBhvr>
                                        <p:cTn id="17" dur="500"/>
                                        <p:tgtEl>
                                          <p:spTgt spid="5">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5">
                                            <p:txEl>
                                              <p:pRg st="4" end="4"/>
                                            </p:txEl>
                                          </p:spTgt>
                                        </p:tgtEl>
                                        <p:attrNameLst>
                                          <p:attrName>style.visibility</p:attrName>
                                        </p:attrNameLst>
                                      </p:cBhvr>
                                      <p:to>
                                        <p:strVal val="visible"/>
                                      </p:to>
                                    </p:set>
                                    <p:animEffect transition="in" filter="fade">
                                      <p:cBhvr>
                                        <p:cTn id="20" dur="500"/>
                                        <p:tgtEl>
                                          <p:spTgt spid="5">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5">
                                            <p:txEl>
                                              <p:pRg st="6" end="6"/>
                                            </p:txEl>
                                          </p:spTgt>
                                        </p:tgtEl>
                                        <p:attrNameLst>
                                          <p:attrName>style.visibility</p:attrName>
                                        </p:attrNameLst>
                                      </p:cBhvr>
                                      <p:to>
                                        <p:strVal val="visible"/>
                                      </p:to>
                                    </p:set>
                                    <p:animEffect transition="in" filter="fade">
                                      <p:cBhvr>
                                        <p:cTn id="25" dur="500"/>
                                        <p:tgtEl>
                                          <p:spTgt spid="5">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5">
                                            <p:txEl>
                                              <p:pRg st="7" end="7"/>
                                            </p:txEl>
                                          </p:spTgt>
                                        </p:tgtEl>
                                        <p:attrNameLst>
                                          <p:attrName>style.visibility</p:attrName>
                                        </p:attrNameLst>
                                      </p:cBhvr>
                                      <p:to>
                                        <p:strVal val="visible"/>
                                      </p:to>
                                    </p:set>
                                    <p:animEffect transition="in" filter="fade">
                                      <p:cBhvr>
                                        <p:cTn id="28" dur="500"/>
                                        <p:tgtEl>
                                          <p:spTgt spid="5">
                                            <p:txEl>
                                              <p:pRg st="7" end="7"/>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
                                            <p:txEl>
                                              <p:pRg st="9" end="9"/>
                                            </p:txEl>
                                          </p:spTgt>
                                        </p:tgtEl>
                                        <p:attrNameLst>
                                          <p:attrName>style.visibility</p:attrName>
                                        </p:attrNameLst>
                                      </p:cBhvr>
                                      <p:to>
                                        <p:strVal val="visible"/>
                                      </p:to>
                                    </p:set>
                                    <p:animEffect transition="in" filter="fade">
                                      <p:cBhvr>
                                        <p:cTn id="33" dur="500"/>
                                        <p:tgtEl>
                                          <p:spTgt spid="5">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a:xfrm>
            <a:off x="289744" y="0"/>
            <a:ext cx="10620000" cy="720000"/>
          </a:xfrm>
        </p:spPr>
        <p:txBody>
          <a:bodyPr>
            <a:normAutofit/>
          </a:bodyPr>
          <a:lstStyle/>
          <a:p>
            <a:r>
              <a:rPr lang="en-GB" dirty="0">
                <a:latin typeface="Century Gothic" panose="020B0502020202020204" pitchFamily="34" charset="0"/>
              </a:rPr>
              <a:t>Osmosis Practical</a:t>
            </a:r>
          </a:p>
        </p:txBody>
      </p:sp>
      <p:sp>
        <p:nvSpPr>
          <p:cNvPr id="21" name="TextBox 20">
            <a:extLst>
              <a:ext uri="{FF2B5EF4-FFF2-40B4-BE49-F238E27FC236}">
                <a16:creationId xmlns:a16="http://schemas.microsoft.com/office/drawing/2014/main" id="{43E3846C-229F-3841-8E97-9C15D333A0D9}"/>
              </a:ext>
            </a:extLst>
          </p:cNvPr>
          <p:cNvSpPr txBox="1"/>
          <p:nvPr/>
        </p:nvSpPr>
        <p:spPr>
          <a:xfrm>
            <a:off x="289744" y="1029431"/>
            <a:ext cx="9933547" cy="4801314"/>
          </a:xfrm>
          <a:prstGeom prst="rect">
            <a:avLst/>
          </a:prstGeom>
          <a:noFill/>
        </p:spPr>
        <p:txBody>
          <a:bodyPr wrap="square" lIns="0" tIns="0" rIns="0" bIns="0" rtlCol="0">
            <a:spAutoFit/>
          </a:bodyPr>
          <a:lstStyle/>
          <a:p>
            <a:r>
              <a:rPr lang="en-GB" sz="2400" b="1" dirty="0">
                <a:latin typeface="Century Gothic" panose="020B0502020202020204" pitchFamily="34" charset="0"/>
              </a:rPr>
              <a:t>Calculating percentage change in mass</a:t>
            </a:r>
          </a:p>
          <a:p>
            <a:endParaRPr lang="en-GB" sz="2400" dirty="0">
              <a:latin typeface="Century Gothic" panose="020B0502020202020204" pitchFamily="34" charset="0"/>
            </a:endParaRPr>
          </a:p>
          <a:p>
            <a:endParaRPr lang="en-GB" sz="2400" b="1" dirty="0">
              <a:latin typeface="Century Gothic" panose="020B0502020202020204" pitchFamily="34" charset="0"/>
            </a:endParaRPr>
          </a:p>
          <a:p>
            <a:r>
              <a:rPr lang="en-GB" sz="2400" dirty="0">
                <a:latin typeface="Century Gothic" panose="020B0502020202020204" pitchFamily="34" charset="0"/>
              </a:rPr>
              <a:t>If the final number is smaller than the initial number you are calculating a </a:t>
            </a:r>
            <a:r>
              <a:rPr lang="en-GB" sz="2400" b="1" dirty="0">
                <a:latin typeface="Century Gothic" panose="020B0502020202020204" pitchFamily="34" charset="0"/>
              </a:rPr>
              <a:t>percentage decrease</a:t>
            </a:r>
          </a:p>
          <a:p>
            <a:endParaRPr lang="en-GB" sz="2400" b="1" dirty="0">
              <a:latin typeface="Century Gothic" panose="020B0502020202020204" pitchFamily="34" charset="0"/>
            </a:endParaRPr>
          </a:p>
          <a:p>
            <a:r>
              <a:rPr lang="en-GB" sz="2400" dirty="0">
                <a:latin typeface="Century Gothic" panose="020B0502020202020204" pitchFamily="34" charset="0"/>
              </a:rPr>
              <a:t>Decrease  = Initial number – Final number</a:t>
            </a:r>
          </a:p>
          <a:p>
            <a:endParaRPr lang="en-GB" sz="2400" dirty="0">
              <a:latin typeface="Century Gothic" panose="020B0502020202020204" pitchFamily="34" charset="0"/>
            </a:endParaRPr>
          </a:p>
          <a:p>
            <a:r>
              <a:rPr lang="en-GB" sz="2400" dirty="0">
                <a:latin typeface="Century Gothic" panose="020B0502020202020204" pitchFamily="34" charset="0"/>
              </a:rPr>
              <a:t>% Decrease = </a:t>
            </a:r>
            <a:r>
              <a:rPr lang="en-GB" sz="2400" u="sng" dirty="0">
                <a:latin typeface="Century Gothic" panose="020B0502020202020204" pitchFamily="34" charset="0"/>
              </a:rPr>
              <a:t>Decrease </a:t>
            </a:r>
            <a:r>
              <a:rPr lang="en-GB" sz="2400" dirty="0">
                <a:latin typeface="Century Gothic" panose="020B0502020202020204" pitchFamily="34" charset="0"/>
              </a:rPr>
              <a:t>     x 100</a:t>
            </a:r>
          </a:p>
          <a:p>
            <a:r>
              <a:rPr lang="en-GB" sz="2400" dirty="0">
                <a:latin typeface="Century Gothic" panose="020B0502020202020204" pitchFamily="34" charset="0"/>
              </a:rPr>
              <a:t>                      Initial number</a:t>
            </a:r>
          </a:p>
          <a:p>
            <a:endParaRPr lang="en-GB" sz="2400" dirty="0">
              <a:latin typeface="Century Gothic" panose="020B0502020202020204" pitchFamily="34" charset="0"/>
            </a:endParaRPr>
          </a:p>
          <a:p>
            <a:endParaRPr lang="en-GB" sz="2400" dirty="0">
              <a:latin typeface="Century Gothic" panose="020B0502020202020204" pitchFamily="34" charset="0"/>
            </a:endParaRPr>
          </a:p>
          <a:p>
            <a:endParaRPr lang="en-GB" sz="2400" dirty="0">
              <a:latin typeface="Century Gothic" panose="020B0502020202020204" pitchFamily="34" charset="0"/>
            </a:endParaRPr>
          </a:p>
        </p:txBody>
      </p:sp>
      <p:sp>
        <p:nvSpPr>
          <p:cNvPr id="4" name="TextBox 3">
            <a:extLst>
              <a:ext uri="{FF2B5EF4-FFF2-40B4-BE49-F238E27FC236}">
                <a16:creationId xmlns:a16="http://schemas.microsoft.com/office/drawing/2014/main" id="{AC951332-2A27-5D45-8D42-48F04935A085}"/>
              </a:ext>
            </a:extLst>
          </p:cNvPr>
          <p:cNvSpPr txBox="1"/>
          <p:nvPr/>
        </p:nvSpPr>
        <p:spPr>
          <a:xfrm>
            <a:off x="6699541" y="2538277"/>
            <a:ext cx="4670037" cy="4093428"/>
          </a:xfrm>
          <a:prstGeom prst="rect">
            <a:avLst/>
          </a:prstGeom>
          <a:solidFill>
            <a:schemeClr val="accent3">
              <a:lumMod val="40000"/>
              <a:lumOff val="60000"/>
            </a:schemeClr>
          </a:solidFill>
        </p:spPr>
        <p:txBody>
          <a:bodyPr wrap="square" rtlCol="0">
            <a:spAutoFit/>
          </a:bodyPr>
          <a:lstStyle/>
          <a:p>
            <a:r>
              <a:rPr lang="en-GB" sz="2000" dirty="0">
                <a:latin typeface="Century Gothic" panose="020B0502020202020204" pitchFamily="34" charset="0"/>
              </a:rPr>
              <a:t>Example question:</a:t>
            </a:r>
          </a:p>
          <a:p>
            <a:r>
              <a:rPr lang="en-GB" sz="2000" b="1" dirty="0">
                <a:latin typeface="Century Gothic" panose="020B0502020202020204" pitchFamily="34" charset="0"/>
              </a:rPr>
              <a:t>Potato B had an initial mass of 5 g and now has a mass of 4.5 g. Calculate the percentage decrease in mass.</a:t>
            </a:r>
          </a:p>
          <a:p>
            <a:endParaRPr lang="en-GB" sz="2000" dirty="0">
              <a:latin typeface="Century Gothic" panose="020B0502020202020204" pitchFamily="34" charset="0"/>
            </a:endParaRPr>
          </a:p>
          <a:p>
            <a:r>
              <a:rPr lang="en-GB" sz="2000" b="1" dirty="0">
                <a:solidFill>
                  <a:schemeClr val="accent1"/>
                </a:solidFill>
                <a:latin typeface="Century Gothic" panose="020B0502020202020204" pitchFamily="34" charset="0"/>
              </a:rPr>
              <a:t>Decrease  = 5 g – 4.5 g</a:t>
            </a:r>
          </a:p>
          <a:p>
            <a:r>
              <a:rPr lang="en-GB" sz="2000" b="1" dirty="0">
                <a:solidFill>
                  <a:schemeClr val="accent1"/>
                </a:solidFill>
                <a:latin typeface="Century Gothic" panose="020B0502020202020204" pitchFamily="34" charset="0"/>
              </a:rPr>
              <a:t>                   = 0.5 g</a:t>
            </a:r>
          </a:p>
          <a:p>
            <a:endParaRPr lang="en-GB" sz="2000" dirty="0">
              <a:latin typeface="Century Gothic" panose="020B0502020202020204" pitchFamily="34" charset="0"/>
            </a:endParaRPr>
          </a:p>
          <a:p>
            <a:r>
              <a:rPr lang="en-GB" sz="2000" b="1" dirty="0">
                <a:solidFill>
                  <a:schemeClr val="accent1"/>
                </a:solidFill>
                <a:latin typeface="Century Gothic" panose="020B0502020202020204" pitchFamily="34" charset="0"/>
              </a:rPr>
              <a:t>% Decrease = </a:t>
            </a:r>
            <a:r>
              <a:rPr lang="en-GB" sz="2000" b="1" u="sng" dirty="0">
                <a:solidFill>
                  <a:schemeClr val="accent1"/>
                </a:solidFill>
                <a:latin typeface="Century Gothic" panose="020B0502020202020204" pitchFamily="34" charset="0"/>
              </a:rPr>
              <a:t>0.5 </a:t>
            </a:r>
            <a:r>
              <a:rPr lang="en-GB" sz="2000" b="1" dirty="0">
                <a:solidFill>
                  <a:schemeClr val="accent1"/>
                </a:solidFill>
                <a:latin typeface="Century Gothic" panose="020B0502020202020204" pitchFamily="34" charset="0"/>
              </a:rPr>
              <a:t>   x 100</a:t>
            </a:r>
            <a:endParaRPr lang="en-GB" sz="2000" b="1" u="sng" dirty="0">
              <a:solidFill>
                <a:schemeClr val="accent1"/>
              </a:solidFill>
              <a:latin typeface="Century Gothic" panose="020B0502020202020204" pitchFamily="34" charset="0"/>
            </a:endParaRPr>
          </a:p>
          <a:p>
            <a:r>
              <a:rPr lang="en-GB" sz="2000" b="1" dirty="0">
                <a:solidFill>
                  <a:schemeClr val="accent1"/>
                </a:solidFill>
                <a:latin typeface="Century Gothic" panose="020B0502020202020204" pitchFamily="34" charset="0"/>
              </a:rPr>
              <a:t>                           5</a:t>
            </a:r>
          </a:p>
          <a:p>
            <a:endParaRPr lang="en-GB" sz="2000" dirty="0">
              <a:latin typeface="Century Gothic" panose="020B0502020202020204" pitchFamily="34" charset="0"/>
            </a:endParaRPr>
          </a:p>
          <a:p>
            <a:r>
              <a:rPr lang="en-GB" sz="2000" b="1" dirty="0">
                <a:solidFill>
                  <a:schemeClr val="accent1"/>
                </a:solidFill>
                <a:latin typeface="Century Gothic" panose="020B0502020202020204" pitchFamily="34" charset="0"/>
              </a:rPr>
              <a:t>                    = 10% decrease</a:t>
            </a:r>
          </a:p>
        </p:txBody>
      </p:sp>
    </p:spTree>
    <p:extLst>
      <p:ext uri="{BB962C8B-B14F-4D97-AF65-F5344CB8AC3E}">
        <p14:creationId xmlns:p14="http://schemas.microsoft.com/office/powerpoint/2010/main" val="21608414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500"/>
                                        <p:tgtEl>
                                          <p:spTgt spid="4">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xEl>
                                              <p:pRg st="1" end="1"/>
                                            </p:txEl>
                                          </p:spTgt>
                                        </p:tgtEl>
                                        <p:attrNameLst>
                                          <p:attrName>style.visibility</p:attrName>
                                        </p:attrNameLst>
                                      </p:cBhvr>
                                      <p:to>
                                        <p:strVal val="visible"/>
                                      </p:to>
                                    </p:set>
                                    <p:animEffect transition="in" filter="fade">
                                      <p:cBhvr>
                                        <p:cTn id="12" dur="500"/>
                                        <p:tgtEl>
                                          <p:spTgt spid="4">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
                                            <p:txEl>
                                              <p:pRg st="3" end="3"/>
                                            </p:txEl>
                                          </p:spTgt>
                                        </p:tgtEl>
                                        <p:attrNameLst>
                                          <p:attrName>style.visibility</p:attrName>
                                        </p:attrNameLst>
                                      </p:cBhvr>
                                      <p:to>
                                        <p:strVal val="visible"/>
                                      </p:to>
                                    </p:set>
                                    <p:animEffect transition="in" filter="fade">
                                      <p:cBhvr>
                                        <p:cTn id="17" dur="500"/>
                                        <p:tgtEl>
                                          <p:spTgt spid="4">
                                            <p:txEl>
                                              <p:pRg st="3" end="3"/>
                                            </p:txEl>
                                          </p:spTgt>
                                        </p:tgtEl>
                                      </p:cBhvr>
                                    </p:animEffect>
                                  </p:childTnLst>
                                </p:cTn>
                              </p:par>
                              <p:par>
                                <p:cTn id="18" presetID="10" presetClass="entr" presetSubtype="0" fill="hold" nodeType="withEffect">
                                  <p:stCondLst>
                                    <p:cond delay="0"/>
                                  </p:stCondLst>
                                  <p:childTnLst>
                                    <p:set>
                                      <p:cBhvr>
                                        <p:cTn id="19" dur="1" fill="hold">
                                          <p:stCondLst>
                                            <p:cond delay="0"/>
                                          </p:stCondLst>
                                        </p:cTn>
                                        <p:tgtEl>
                                          <p:spTgt spid="4">
                                            <p:txEl>
                                              <p:pRg st="4" end="4"/>
                                            </p:txEl>
                                          </p:spTgt>
                                        </p:tgtEl>
                                        <p:attrNameLst>
                                          <p:attrName>style.visibility</p:attrName>
                                        </p:attrNameLst>
                                      </p:cBhvr>
                                      <p:to>
                                        <p:strVal val="visible"/>
                                      </p:to>
                                    </p:set>
                                    <p:animEffect transition="in" filter="fade">
                                      <p:cBhvr>
                                        <p:cTn id="20" dur="500"/>
                                        <p:tgtEl>
                                          <p:spTgt spid="4">
                                            <p:txEl>
                                              <p:pRg st="4" end="4"/>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animEffect transition="in" filter="fade">
                                      <p:cBhvr>
                                        <p:cTn id="25" dur="500"/>
                                        <p:tgtEl>
                                          <p:spTgt spid="4">
                                            <p:txEl>
                                              <p:pRg st="6" end="6"/>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4">
                                            <p:txEl>
                                              <p:pRg st="7" end="7"/>
                                            </p:txEl>
                                          </p:spTgt>
                                        </p:tgtEl>
                                        <p:attrNameLst>
                                          <p:attrName>style.visibility</p:attrName>
                                        </p:attrNameLst>
                                      </p:cBhvr>
                                      <p:to>
                                        <p:strVal val="visible"/>
                                      </p:to>
                                    </p:set>
                                    <p:animEffect transition="in" filter="fade">
                                      <p:cBhvr>
                                        <p:cTn id="28" dur="500"/>
                                        <p:tgtEl>
                                          <p:spTgt spid="4">
                                            <p:txEl>
                                              <p:pRg st="7" end="7"/>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animEffect transition="in" filter="fade">
                                      <p:cBhvr>
                                        <p:cTn id="33" dur="500"/>
                                        <p:tgtEl>
                                          <p:spTgt spid="4">
                                            <p:txEl>
                                              <p:pRg st="9" end="9"/>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40000" y="719999"/>
            <a:ext cx="10363694" cy="6393097"/>
          </a:xfrm>
          <a:prstGeom prst="rect">
            <a:avLst/>
          </a:prstGeom>
          <a:noFill/>
        </p:spPr>
        <p:txBody>
          <a:bodyPr wrap="square" lIns="0" tIns="0" rIns="0" bIns="0" rtlCol="0">
            <a:spAutoFit/>
          </a:bodyPr>
          <a:lstStyle/>
          <a:p>
            <a:pPr>
              <a:lnSpc>
                <a:spcPct val="150000"/>
              </a:lnSpc>
            </a:pPr>
            <a:r>
              <a:rPr lang="en-GB" sz="2400" dirty="0">
                <a:latin typeface="Century Gothic" panose="020B0502020202020204" pitchFamily="34" charset="0"/>
              </a:rPr>
              <a:t>Determine whether each statement is true or false:</a:t>
            </a:r>
          </a:p>
          <a:p>
            <a:pPr marL="457200" indent="-457200">
              <a:buAutoNum type="arabicPeriod"/>
            </a:pPr>
            <a:r>
              <a:rPr lang="en-GB" sz="2400" dirty="0">
                <a:latin typeface="Century Gothic" panose="020B0502020202020204" pitchFamily="34" charset="0"/>
              </a:rPr>
              <a:t>Osmosis involves a fully permeable membrane</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Osmosis is the movement of water from a dilute concentration to a concentrated solution</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An independent variable is one which is kept the same during an experiment</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A dependent variable is one which is measured during an experiment and plotted on the y-axis</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To make an experiment fair it is important to change as many variables as possible</a:t>
            </a:r>
          </a:p>
          <a:p>
            <a:pPr>
              <a:lnSpc>
                <a:spcPct val="150000"/>
              </a:lnSpc>
            </a:pPr>
            <a:endParaRPr lang="en-GB" sz="2400" dirty="0">
              <a:latin typeface="Century Gothic" panose="020B0502020202020204" pitchFamily="34" charset="0"/>
            </a:endParaRPr>
          </a:p>
          <a:p>
            <a:pPr marL="457200" indent="-457200">
              <a:lnSpc>
                <a:spcPct val="150000"/>
              </a:lnSpc>
              <a:buAutoNum type="arabicPeriod"/>
            </a:pPr>
            <a:endParaRPr lang="en-GB" sz="2400" dirty="0">
              <a:latin typeface="Century Gothic" panose="020B0502020202020204" pitchFamily="34" charset="0"/>
            </a:endParaRPr>
          </a:p>
        </p:txBody>
      </p:sp>
      <p:sp>
        <p:nvSpPr>
          <p:cNvPr id="3" name="Rectangle 2"/>
          <p:cNvSpPr>
            <a:spLocks noChangeArrowheads="1"/>
          </p:cNvSpPr>
          <p:nvPr/>
        </p:nvSpPr>
        <p:spPr bwMode="auto">
          <a:xfrm>
            <a:off x="2423804" y="524175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dirty="0">
              <a:latin typeface="Century Gothic" panose="020B0502020202020204" pitchFamily="34" charset="0"/>
            </a:endParaRPr>
          </a:p>
        </p:txBody>
      </p:sp>
      <p:sp>
        <p:nvSpPr>
          <p:cNvPr id="5" name="Title 4">
            <a:extLst>
              <a:ext uri="{FF2B5EF4-FFF2-40B4-BE49-F238E27FC236}">
                <a16:creationId xmlns:a16="http://schemas.microsoft.com/office/drawing/2014/main" id="{4F26896D-E9CE-FB41-8393-122F34082D61}"/>
              </a:ext>
            </a:extLst>
          </p:cNvPr>
          <p:cNvSpPr>
            <a:spLocks noGrp="1"/>
          </p:cNvSpPr>
          <p:nvPr>
            <p:ph type="title"/>
          </p:nvPr>
        </p:nvSpPr>
        <p:spPr/>
        <p:txBody>
          <a:bodyPr>
            <a:normAutofit/>
          </a:bodyPr>
          <a:lstStyle/>
          <a:p>
            <a:r>
              <a:rPr lang="en-GB" dirty="0">
                <a:latin typeface="Century Gothic" panose="020B0502020202020204" pitchFamily="34" charset="0"/>
              </a:rPr>
              <a:t>Quick Quiz</a:t>
            </a:r>
          </a:p>
        </p:txBody>
      </p:sp>
      <p:sp>
        <p:nvSpPr>
          <p:cNvPr id="23" name="Rectangle 22">
            <a:extLst>
              <a:ext uri="{FF2B5EF4-FFF2-40B4-BE49-F238E27FC236}">
                <a16:creationId xmlns:a16="http://schemas.microsoft.com/office/drawing/2014/main" id="{F58235D5-0A3A-3942-8F98-CE1AC9578438}"/>
              </a:ext>
            </a:extLst>
          </p:cNvPr>
          <p:cNvSpPr/>
          <p:nvPr/>
        </p:nvSpPr>
        <p:spPr>
          <a:xfrm>
            <a:off x="7917214" y="1270323"/>
            <a:ext cx="756617"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False</a:t>
            </a:r>
            <a:endParaRPr lang="en-GB" sz="2000" b="1" dirty="0">
              <a:solidFill>
                <a:schemeClr val="accent1"/>
              </a:solidFill>
              <a:latin typeface="Century Gothic" panose="020B0502020202020204" pitchFamily="34" charset="0"/>
            </a:endParaRPr>
          </a:p>
        </p:txBody>
      </p:sp>
      <p:sp>
        <p:nvSpPr>
          <p:cNvPr id="24" name="Rectangle 23">
            <a:extLst>
              <a:ext uri="{FF2B5EF4-FFF2-40B4-BE49-F238E27FC236}">
                <a16:creationId xmlns:a16="http://schemas.microsoft.com/office/drawing/2014/main" id="{5574887B-BC83-5142-91A1-5878259B8850}"/>
              </a:ext>
            </a:extLst>
          </p:cNvPr>
          <p:cNvSpPr/>
          <p:nvPr/>
        </p:nvSpPr>
        <p:spPr>
          <a:xfrm>
            <a:off x="4407459" y="2394691"/>
            <a:ext cx="609141"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True</a:t>
            </a:r>
            <a:endParaRPr lang="en-GB" sz="2000" b="1" dirty="0">
              <a:solidFill>
                <a:schemeClr val="accent1"/>
              </a:solidFill>
              <a:latin typeface="Century Gothic" panose="020B0502020202020204" pitchFamily="34" charset="0"/>
            </a:endParaRPr>
          </a:p>
        </p:txBody>
      </p:sp>
      <p:sp>
        <p:nvSpPr>
          <p:cNvPr id="25" name="Rectangle 24">
            <a:extLst>
              <a:ext uri="{FF2B5EF4-FFF2-40B4-BE49-F238E27FC236}">
                <a16:creationId xmlns:a16="http://schemas.microsoft.com/office/drawing/2014/main" id="{51325BD6-22D0-0A4E-9418-DC3B136ADBA4}"/>
              </a:ext>
            </a:extLst>
          </p:cNvPr>
          <p:cNvSpPr/>
          <p:nvPr/>
        </p:nvSpPr>
        <p:spPr>
          <a:xfrm>
            <a:off x="2796447" y="3458310"/>
            <a:ext cx="756617"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False</a:t>
            </a:r>
            <a:endParaRPr lang="en-GB" sz="2000" b="1" dirty="0">
              <a:solidFill>
                <a:schemeClr val="accent1"/>
              </a:solidFill>
              <a:latin typeface="Century Gothic" panose="020B0502020202020204" pitchFamily="34" charset="0"/>
            </a:endParaRPr>
          </a:p>
        </p:txBody>
      </p:sp>
      <p:sp>
        <p:nvSpPr>
          <p:cNvPr id="26" name="Rectangle 25">
            <a:extLst>
              <a:ext uri="{FF2B5EF4-FFF2-40B4-BE49-F238E27FC236}">
                <a16:creationId xmlns:a16="http://schemas.microsoft.com/office/drawing/2014/main" id="{DEC34280-BCCE-EB46-9BED-948AFDB75C21}"/>
              </a:ext>
            </a:extLst>
          </p:cNvPr>
          <p:cNvSpPr/>
          <p:nvPr/>
        </p:nvSpPr>
        <p:spPr>
          <a:xfrm>
            <a:off x="6582591" y="4537367"/>
            <a:ext cx="609141"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True</a:t>
            </a:r>
            <a:endParaRPr lang="en-GB" sz="2000" b="1" dirty="0">
              <a:solidFill>
                <a:schemeClr val="accent1"/>
              </a:solidFill>
              <a:latin typeface="Century Gothic" panose="020B0502020202020204" pitchFamily="34" charset="0"/>
            </a:endParaRPr>
          </a:p>
        </p:txBody>
      </p:sp>
      <p:sp>
        <p:nvSpPr>
          <p:cNvPr id="27" name="Rectangle 26">
            <a:extLst>
              <a:ext uri="{FF2B5EF4-FFF2-40B4-BE49-F238E27FC236}">
                <a16:creationId xmlns:a16="http://schemas.microsoft.com/office/drawing/2014/main" id="{DF5E95F9-25C0-7547-A6E1-BB111CAD6E9E}"/>
              </a:ext>
            </a:extLst>
          </p:cNvPr>
          <p:cNvSpPr/>
          <p:nvPr/>
        </p:nvSpPr>
        <p:spPr>
          <a:xfrm>
            <a:off x="4074120" y="5665842"/>
            <a:ext cx="756617" cy="369332"/>
          </a:xfrm>
          <a:prstGeom prst="rect">
            <a:avLst/>
          </a:prstGeom>
        </p:spPr>
        <p:txBody>
          <a:bodyPr wrap="none" lIns="0" tIns="0" rIns="0" bIns="0">
            <a:spAutoFit/>
          </a:bodyPr>
          <a:lstStyle/>
          <a:p>
            <a:r>
              <a:rPr lang="en-GB" sz="2400" b="1" dirty="0">
                <a:solidFill>
                  <a:schemeClr val="accent1"/>
                </a:solidFill>
                <a:latin typeface="Century Gothic" panose="020B0502020202020204" pitchFamily="34" charset="0"/>
              </a:rPr>
              <a:t>False</a:t>
            </a:r>
            <a:endParaRPr lang="en-GB" sz="2000" b="1" dirty="0">
              <a:solidFill>
                <a:schemeClr val="accent1"/>
              </a:solidFill>
              <a:latin typeface="Century Gothic" panose="020B0502020202020204" pitchFamily="34" charset="0"/>
            </a:endParaRPr>
          </a:p>
        </p:txBody>
      </p:sp>
    </p:spTree>
    <p:extLst>
      <p:ext uri="{BB962C8B-B14F-4D97-AF65-F5344CB8AC3E}">
        <p14:creationId xmlns:p14="http://schemas.microsoft.com/office/powerpoint/2010/main" val="532281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5" grpId="0"/>
      <p:bldP spid="26" grpId="0"/>
      <p:bldP spid="2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dirty="0">
                <a:latin typeface="Century Gothic" panose="020B0502020202020204" pitchFamily="34" charset="0"/>
              </a:rPr>
              <a:t>Drill</a:t>
            </a:r>
            <a:endParaRPr lang="en-US" sz="2800" dirty="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5" y="915710"/>
            <a:ext cx="11060329" cy="4524315"/>
          </a:xfrm>
          <a:prstGeom prst="rect">
            <a:avLst/>
          </a:prstGeom>
          <a:noFill/>
        </p:spPr>
        <p:txBody>
          <a:bodyPr wrap="square">
            <a:spAutoFit/>
          </a:bodyPr>
          <a:lstStyle/>
          <a:p>
            <a:pPr marL="457200" indent="-457200">
              <a:buAutoNum type="arabicPeriod"/>
            </a:pPr>
            <a:r>
              <a:rPr lang="en-US" sz="2400" dirty="0">
                <a:latin typeface="Century Gothic" panose="020B0502020202020204" pitchFamily="34" charset="0"/>
              </a:rPr>
              <a:t>We will be </a:t>
            </a:r>
            <a:r>
              <a:rPr lang="en-GB" sz="2400" dirty="0">
                <a:latin typeface="Century Gothic" panose="020B0502020202020204" pitchFamily="34" charset="0"/>
              </a:rPr>
              <a:t>investigating the effect of changing concentrations of salt solutions on the mass of potato tissue. State the:</a:t>
            </a:r>
          </a:p>
          <a:p>
            <a:pPr marL="1200150" lvl="1" indent="-742950">
              <a:buFont typeface="+mj-lt"/>
              <a:buAutoNum type="alphaLcParenR"/>
            </a:pPr>
            <a:r>
              <a:rPr lang="en-GB" sz="2400" dirty="0">
                <a:latin typeface="Century Gothic" panose="020B0502020202020204" pitchFamily="34" charset="0"/>
              </a:rPr>
              <a:t>Independent variable</a:t>
            </a:r>
          </a:p>
          <a:p>
            <a:pPr marL="1200150" lvl="1" indent="-742950">
              <a:buFont typeface="+mj-lt"/>
              <a:buAutoNum type="alphaLcParenR"/>
            </a:pPr>
            <a:r>
              <a:rPr lang="en-GB" sz="2400" dirty="0">
                <a:latin typeface="Century Gothic" panose="020B0502020202020204" pitchFamily="34" charset="0"/>
              </a:rPr>
              <a:t>Dependent variable</a:t>
            </a:r>
          </a:p>
          <a:p>
            <a:pPr marL="1200150" lvl="1" indent="-742950">
              <a:buFont typeface="+mj-lt"/>
              <a:buAutoNum type="alphaLcParenR"/>
            </a:pPr>
            <a:r>
              <a:rPr lang="en-GB" sz="2400" dirty="0">
                <a:latin typeface="Century Gothic" panose="020B0502020202020204" pitchFamily="34" charset="0"/>
              </a:rPr>
              <a:t>Two control variables</a:t>
            </a:r>
          </a:p>
          <a:p>
            <a:pPr marL="457200" indent="-457200">
              <a:buAutoNum type="arabicPeriod"/>
            </a:pPr>
            <a:r>
              <a:rPr lang="en-GB" sz="2400" b="0" dirty="0">
                <a:latin typeface="Century Gothic" panose="020B0502020202020204" pitchFamily="34" charset="0"/>
              </a:rPr>
              <a:t>What would happen to the mass of a piece of potato if it was put into a hypotonic solution? </a:t>
            </a:r>
          </a:p>
          <a:p>
            <a:pPr marL="457200" indent="-457200">
              <a:buAutoNum type="arabicPeriod"/>
            </a:pPr>
            <a:r>
              <a:rPr lang="en-GB" sz="2400" dirty="0">
                <a:latin typeface="Century Gothic" panose="020B0502020202020204" pitchFamily="34" charset="0"/>
              </a:rPr>
              <a:t>What would happen to the mass of a piece of potato if it was put into a hypertonic solution?</a:t>
            </a:r>
          </a:p>
          <a:p>
            <a:pPr marL="457200" indent="-457200">
              <a:buAutoNum type="arabicPeriod"/>
            </a:pPr>
            <a:r>
              <a:rPr lang="en-GB" sz="2400" dirty="0">
                <a:latin typeface="Century Gothic" panose="020B0502020202020204" pitchFamily="34" charset="0"/>
              </a:rPr>
              <a:t>State the equation used to calculate percentage increase.</a:t>
            </a:r>
          </a:p>
          <a:p>
            <a:pPr marL="457200" indent="-457200">
              <a:buAutoNum type="arabicPeriod"/>
            </a:pPr>
            <a:r>
              <a:rPr lang="en-GB" sz="2400" dirty="0">
                <a:latin typeface="Century Gothic" panose="020B0502020202020204" pitchFamily="34" charset="0"/>
              </a:rPr>
              <a:t>Name the piece of equipment used to cut cylinders from potato.</a:t>
            </a:r>
          </a:p>
          <a:p>
            <a:pPr marL="457200" indent="-457200">
              <a:buAutoNum type="arabicPeriod"/>
            </a:pPr>
            <a:endParaRPr lang="en-GB" sz="2400" dirty="0">
              <a:latin typeface="Century Gothic" panose="020B0502020202020204" pitchFamily="34" charset="0"/>
            </a:endParaRPr>
          </a:p>
        </p:txBody>
      </p:sp>
    </p:spTree>
    <p:extLst>
      <p:ext uri="{BB962C8B-B14F-4D97-AF65-F5344CB8AC3E}">
        <p14:creationId xmlns:p14="http://schemas.microsoft.com/office/powerpoint/2010/main" val="33081127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482073" y="935228"/>
            <a:ext cx="11311342" cy="4893647"/>
          </a:xfrm>
          <a:prstGeom prst="rect">
            <a:avLst/>
          </a:prstGeom>
          <a:noFill/>
        </p:spPr>
        <p:txBody>
          <a:bodyPr wrap="square">
            <a:spAutoFit/>
          </a:bodyPr>
          <a:lstStyle/>
          <a:p>
            <a:pPr marL="457200" indent="-457200">
              <a:buAutoNum type="arabicPeriod"/>
            </a:pPr>
            <a:r>
              <a:rPr lang="en-GB" sz="2400" b="1" dirty="0">
                <a:solidFill>
                  <a:schemeClr val="accent1"/>
                </a:solidFill>
                <a:latin typeface="Century Gothic" panose="020B0502020202020204" pitchFamily="34" charset="0"/>
              </a:rPr>
              <a:t> </a:t>
            </a:r>
          </a:p>
          <a:p>
            <a:pPr marL="914400" lvl="1" indent="-457200">
              <a:buFont typeface="+mj-lt"/>
              <a:buAutoNum type="alphaLcParenR"/>
            </a:pPr>
            <a:r>
              <a:rPr lang="en-GB" sz="2400" b="1" dirty="0">
                <a:solidFill>
                  <a:schemeClr val="accent1"/>
                </a:solidFill>
                <a:latin typeface="Century Gothic" panose="020B0502020202020204" pitchFamily="34" charset="0"/>
              </a:rPr>
              <a:t>The concentration of salt solution</a:t>
            </a:r>
          </a:p>
          <a:p>
            <a:pPr marL="914400" lvl="1" indent="-457200">
              <a:buFont typeface="+mj-lt"/>
              <a:buAutoNum type="alphaLcParenR"/>
            </a:pPr>
            <a:r>
              <a:rPr lang="en-GB" sz="2400" b="1" dirty="0">
                <a:solidFill>
                  <a:schemeClr val="accent1"/>
                </a:solidFill>
                <a:latin typeface="Century Gothic" panose="020B0502020202020204" pitchFamily="34" charset="0"/>
              </a:rPr>
              <a:t>Change in mass of the potato</a:t>
            </a:r>
          </a:p>
          <a:p>
            <a:pPr marL="914400" lvl="1" indent="-457200">
              <a:buFont typeface="+mj-lt"/>
              <a:buAutoNum type="alphaLcParenR"/>
            </a:pPr>
            <a:r>
              <a:rPr lang="en-GB" sz="2400" b="1" dirty="0">
                <a:solidFill>
                  <a:schemeClr val="accent1"/>
                </a:solidFill>
                <a:latin typeface="Century Gothic" panose="020B0502020202020204" pitchFamily="34" charset="0"/>
              </a:rPr>
              <a:t>Any two of the following: Temperature, volume of the salt solution, initial mass of the potato cylinder, initial length of the potato cylinder, amount of time potato cylinders are left in solution for. </a:t>
            </a:r>
          </a:p>
          <a:p>
            <a:pPr marL="457200" indent="-457200">
              <a:buAutoNum type="arabicPeriod"/>
            </a:pPr>
            <a:r>
              <a:rPr lang="en-GB" sz="2400" b="1" i="1" dirty="0">
                <a:solidFill>
                  <a:schemeClr val="accent1"/>
                </a:solidFill>
                <a:latin typeface="Century Gothic" panose="020B0502020202020204" pitchFamily="34" charset="0"/>
              </a:rPr>
              <a:t>Water from the solution would move via osmosis into the potato so the potato would gain mass </a:t>
            </a:r>
          </a:p>
          <a:p>
            <a:pPr marL="457200" indent="-457200">
              <a:buFontTx/>
              <a:buAutoNum type="arabicPeriod"/>
            </a:pPr>
            <a:r>
              <a:rPr lang="en-GB" sz="2400" b="1" i="1" dirty="0">
                <a:solidFill>
                  <a:schemeClr val="accent1"/>
                </a:solidFill>
                <a:latin typeface="Century Gothic" panose="020B0502020202020204" pitchFamily="34" charset="0"/>
              </a:rPr>
              <a:t>In a hypertonic solution water would move out of the potato via osmosis so the potato would lose mass. </a:t>
            </a:r>
          </a:p>
          <a:p>
            <a:pPr marL="457200" indent="-457200">
              <a:buFontTx/>
              <a:buAutoNum type="arabicPeriod"/>
            </a:pPr>
            <a:r>
              <a:rPr lang="en-GB" sz="2400" b="1" dirty="0">
                <a:solidFill>
                  <a:schemeClr val="accent1"/>
                </a:solidFill>
                <a:latin typeface="Century Gothic" panose="020B0502020202020204" pitchFamily="34" charset="0"/>
              </a:rPr>
              <a:t>% Increase =  </a:t>
            </a:r>
            <a:r>
              <a:rPr lang="en-GB" sz="2400" b="1" u="sng" dirty="0">
                <a:solidFill>
                  <a:schemeClr val="accent1"/>
                </a:solidFill>
                <a:latin typeface="Century Gothic" panose="020B0502020202020204" pitchFamily="34" charset="0"/>
              </a:rPr>
              <a:t>Increase</a:t>
            </a:r>
            <a:r>
              <a:rPr lang="en-GB" sz="2400" b="1" dirty="0">
                <a:solidFill>
                  <a:schemeClr val="accent1"/>
                </a:solidFill>
                <a:latin typeface="Century Gothic" panose="020B0502020202020204" pitchFamily="34" charset="0"/>
              </a:rPr>
              <a:t>         x 100</a:t>
            </a:r>
          </a:p>
          <a:p>
            <a:r>
              <a:rPr lang="en-GB" sz="2400" b="1" dirty="0">
                <a:solidFill>
                  <a:schemeClr val="accent1"/>
                </a:solidFill>
                <a:latin typeface="Century Gothic" panose="020B0502020202020204" pitchFamily="34" charset="0"/>
              </a:rPr>
              <a:t>                          Initial number</a:t>
            </a:r>
          </a:p>
          <a:p>
            <a:pPr marL="457200" indent="-457200">
              <a:buFont typeface="+mj-lt"/>
              <a:buAutoNum type="arabicPeriod" startAt="5"/>
            </a:pPr>
            <a:r>
              <a:rPr lang="en-GB" sz="2400" b="1" dirty="0">
                <a:solidFill>
                  <a:schemeClr val="accent1"/>
                </a:solidFill>
                <a:latin typeface="Century Gothic" panose="020B0502020202020204" pitchFamily="34" charset="0"/>
              </a:rPr>
              <a:t>Cork borer</a:t>
            </a: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a:latin typeface="Century Gothic" panose="020B0502020202020204" pitchFamily="34" charset="0"/>
              </a:rPr>
              <a:t>Drill answers</a:t>
            </a:r>
            <a:endParaRPr lang="en-US" sz="2800">
              <a:latin typeface="Century Gothic" panose="020B0502020202020204" pitchFamily="34" charset="0"/>
            </a:endParaRPr>
          </a:p>
        </p:txBody>
      </p:sp>
    </p:spTree>
    <p:extLst>
      <p:ext uri="{BB962C8B-B14F-4D97-AF65-F5344CB8AC3E}">
        <p14:creationId xmlns:p14="http://schemas.microsoft.com/office/powerpoint/2010/main" val="3357997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4" end="4"/>
                                            </p:txEl>
                                          </p:spTgt>
                                        </p:tgtEl>
                                        <p:attrNameLst>
                                          <p:attrName>style.visibility</p:attrName>
                                        </p:attrNameLst>
                                      </p:cBhvr>
                                      <p:to>
                                        <p:strVal val="visible"/>
                                      </p:to>
                                    </p:set>
                                    <p:animEffect transition="in" filter="fade">
                                      <p:cBhvr>
                                        <p:cTn id="7" dur="500"/>
                                        <p:tgtEl>
                                          <p:spTgt spid="6">
                                            <p:txEl>
                                              <p:pRg st="4" end="4"/>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5" end="5"/>
                                            </p:txEl>
                                          </p:spTgt>
                                        </p:tgtEl>
                                        <p:attrNameLst>
                                          <p:attrName>style.visibility</p:attrName>
                                        </p:attrNameLst>
                                      </p:cBhvr>
                                      <p:to>
                                        <p:strVal val="visible"/>
                                      </p:to>
                                    </p:set>
                                    <p:animEffect transition="in" filter="fade">
                                      <p:cBhvr>
                                        <p:cTn id="12" dur="500"/>
                                        <p:tgtEl>
                                          <p:spTgt spid="6">
                                            <p:txEl>
                                              <p:pRg st="5" end="5"/>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6" end="6"/>
                                            </p:txEl>
                                          </p:spTgt>
                                        </p:tgtEl>
                                        <p:attrNameLst>
                                          <p:attrName>style.visibility</p:attrName>
                                        </p:attrNameLst>
                                      </p:cBhvr>
                                      <p:to>
                                        <p:strVal val="visible"/>
                                      </p:to>
                                    </p:set>
                                    <p:animEffect transition="in" filter="fade">
                                      <p:cBhvr>
                                        <p:cTn id="17" dur="500"/>
                                        <p:tgtEl>
                                          <p:spTgt spid="6">
                                            <p:txEl>
                                              <p:pRg st="6" end="6"/>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7" end="7"/>
                                            </p:txEl>
                                          </p:spTgt>
                                        </p:tgtEl>
                                        <p:attrNameLst>
                                          <p:attrName>style.visibility</p:attrName>
                                        </p:attrNameLst>
                                      </p:cBhvr>
                                      <p:to>
                                        <p:strVal val="visible"/>
                                      </p:to>
                                    </p:set>
                                    <p:animEffect transition="in" filter="fade">
                                      <p:cBhvr>
                                        <p:cTn id="22" dur="500"/>
                                        <p:tgtEl>
                                          <p:spTgt spid="6">
                                            <p:txEl>
                                              <p:pRg st="7" end="7"/>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8" end="8"/>
                                            </p:txEl>
                                          </p:spTgt>
                                        </p:tgtEl>
                                        <p:attrNameLst>
                                          <p:attrName>style.visibility</p:attrName>
                                        </p:attrNameLst>
                                      </p:cBhvr>
                                      <p:to>
                                        <p:strVal val="visible"/>
                                      </p:to>
                                    </p:set>
                                    <p:animEffect transition="in" filter="fade">
                                      <p:cBhvr>
                                        <p:cTn id="27" dur="500"/>
                                        <p:tgtEl>
                                          <p:spTgt spid="6">
                                            <p:txEl>
                                              <p:pRg st="8" end="8"/>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1" end="1"/>
                                            </p:txEl>
                                          </p:spTgt>
                                        </p:tgtEl>
                                        <p:attrNameLst>
                                          <p:attrName>style.visibility</p:attrName>
                                        </p:attrNameLst>
                                      </p:cBhvr>
                                      <p:to>
                                        <p:strVal val="visible"/>
                                      </p:to>
                                    </p:set>
                                    <p:animEffect transition="in" filter="fade">
                                      <p:cBhvr>
                                        <p:cTn id="32" dur="500"/>
                                        <p:tgtEl>
                                          <p:spTgt spid="6">
                                            <p:txEl>
                                              <p:pRg st="1" end="1"/>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0" end="0"/>
                                            </p:txEl>
                                          </p:spTgt>
                                        </p:tgtEl>
                                        <p:attrNameLst>
                                          <p:attrName>style.visibility</p:attrName>
                                        </p:attrNameLst>
                                      </p:cBhvr>
                                      <p:to>
                                        <p:strVal val="visible"/>
                                      </p:to>
                                    </p:set>
                                    <p:animEffect transition="in" filter="fade">
                                      <p:cBhvr>
                                        <p:cTn id="37" dur="500"/>
                                        <p:tgtEl>
                                          <p:spTgt spid="6">
                                            <p:txEl>
                                              <p:pRg st="0" end="0"/>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2" end="2"/>
                                            </p:txEl>
                                          </p:spTgt>
                                        </p:tgtEl>
                                        <p:attrNameLst>
                                          <p:attrName>style.visibility</p:attrName>
                                        </p:attrNameLst>
                                      </p:cBhvr>
                                      <p:to>
                                        <p:strVal val="visible"/>
                                      </p:to>
                                    </p:set>
                                    <p:animEffect transition="in" filter="fade">
                                      <p:cBhvr>
                                        <p:cTn id="42" dur="500"/>
                                        <p:tgtEl>
                                          <p:spTgt spid="6">
                                            <p:txEl>
                                              <p:pRg st="2" end="2"/>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
                                            <p:txEl>
                                              <p:pRg st="3" end="3"/>
                                            </p:txEl>
                                          </p:spTgt>
                                        </p:tgtEl>
                                        <p:attrNameLst>
                                          <p:attrName>style.visibility</p:attrName>
                                        </p:attrNameLst>
                                      </p:cBhvr>
                                      <p:to>
                                        <p:strVal val="visible"/>
                                      </p:to>
                                    </p:set>
                                    <p:animEffect transition="in" filter="fade">
                                      <p:cBhvr>
                                        <p:cTn id="47"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301038" y="104454"/>
            <a:ext cx="10814316" cy="461665"/>
          </a:xfrm>
        </p:spPr>
        <p:txBody>
          <a:bodyPr>
            <a:noAutofit/>
          </a:bodyPr>
          <a:lstStyle/>
          <a:p>
            <a:r>
              <a:rPr lang="en-GB" dirty="0">
                <a:latin typeface="Century Gothic" panose="020B0502020202020204" pitchFamily="34" charset="0"/>
              </a:rPr>
              <a:t>I: Scientific investigation method</a:t>
            </a:r>
          </a:p>
        </p:txBody>
      </p:sp>
      <p:sp>
        <p:nvSpPr>
          <p:cNvPr id="6" name="TextBox 5">
            <a:extLst>
              <a:ext uri="{FF2B5EF4-FFF2-40B4-BE49-F238E27FC236}">
                <a16:creationId xmlns:a16="http://schemas.microsoft.com/office/drawing/2014/main" id="{738BD3D1-C602-476B-9ED5-198C26001B3D}"/>
              </a:ext>
            </a:extLst>
          </p:cNvPr>
          <p:cNvSpPr txBox="1"/>
          <p:nvPr/>
        </p:nvSpPr>
        <p:spPr>
          <a:xfrm>
            <a:off x="218920" y="1267765"/>
            <a:ext cx="6478441" cy="2308324"/>
          </a:xfrm>
          <a:prstGeom prst="rect">
            <a:avLst/>
          </a:prstGeom>
          <a:noFill/>
          <a:ln>
            <a:noFill/>
          </a:ln>
        </p:spPr>
        <p:txBody>
          <a:bodyPr wrap="square" rtlCol="0">
            <a:spAutoFit/>
          </a:bodyPr>
          <a:lstStyle/>
          <a:p>
            <a:r>
              <a:rPr lang="en-GB" sz="2400" b="0" i="0" dirty="0">
                <a:solidFill>
                  <a:srgbClr val="222222"/>
                </a:solidFill>
                <a:effectLst/>
                <a:latin typeface="Century Gothic" panose="020B0502020202020204" pitchFamily="34" charset="0"/>
              </a:rPr>
              <a:t>A student investigated the effect of different concentrations of sugar solution on pieces of potato. When the student lifted the potato out of the solution, </a:t>
            </a:r>
            <a:r>
              <a:rPr lang="en-GB" sz="2400" b="1" i="0" dirty="0">
                <a:solidFill>
                  <a:srgbClr val="009999"/>
                </a:solidFill>
                <a:effectLst/>
                <a:latin typeface="Century Gothic" panose="020B0502020202020204" pitchFamily="34" charset="0"/>
              </a:rPr>
              <a:t>explain</a:t>
            </a:r>
            <a:r>
              <a:rPr lang="en-GB" sz="2400" b="0" i="0" dirty="0">
                <a:solidFill>
                  <a:srgbClr val="222222"/>
                </a:solidFill>
                <a:effectLst/>
                <a:latin typeface="Century Gothic" panose="020B0502020202020204" pitchFamily="34" charset="0"/>
              </a:rPr>
              <a:t> why the student dried each piece of potato before weighing i</a:t>
            </a:r>
            <a:r>
              <a:rPr lang="en-GB" sz="2400" dirty="0">
                <a:solidFill>
                  <a:srgbClr val="222222"/>
                </a:solidFill>
                <a:latin typeface="Century Gothic" panose="020B0502020202020204" pitchFamily="34" charset="0"/>
              </a:rPr>
              <a:t>t.</a:t>
            </a:r>
            <a:endParaRPr lang="en-US" sz="2400" dirty="0">
              <a:latin typeface="Century Gothic" panose="020B0502020202020204" pitchFamily="34" charset="0"/>
            </a:endParaRPr>
          </a:p>
        </p:txBody>
      </p:sp>
      <p:sp>
        <p:nvSpPr>
          <p:cNvPr id="7" name="TextBox 6">
            <a:extLst>
              <a:ext uri="{FF2B5EF4-FFF2-40B4-BE49-F238E27FC236}">
                <a16:creationId xmlns:a16="http://schemas.microsoft.com/office/drawing/2014/main" id="{B7A3DBB4-E61A-41DB-AB0D-ECE0B2A2E82B}"/>
              </a:ext>
            </a:extLst>
          </p:cNvPr>
          <p:cNvSpPr txBox="1"/>
          <p:nvPr/>
        </p:nvSpPr>
        <p:spPr>
          <a:xfrm>
            <a:off x="301038" y="4335052"/>
            <a:ext cx="5596918" cy="1631216"/>
          </a:xfrm>
          <a:prstGeom prst="rect">
            <a:avLst/>
          </a:prstGeom>
          <a:noFill/>
          <a:ln>
            <a:noFill/>
          </a:ln>
        </p:spPr>
        <p:txBody>
          <a:bodyPr wrap="square" rtlCol="0">
            <a:spAutoFit/>
          </a:bodyPr>
          <a:lstStyle/>
          <a:p>
            <a:pPr marL="285750" indent="-285750" algn="l">
              <a:spcAft>
                <a:spcPts val="0"/>
              </a:spcAft>
              <a:buFont typeface="Arial" panose="020B0604020202020204" pitchFamily="34" charset="0"/>
              <a:buChar char="•"/>
            </a:pPr>
            <a:r>
              <a:rPr lang="en-GB" sz="2000" b="0" i="0" dirty="0">
                <a:solidFill>
                  <a:schemeClr val="accent1"/>
                </a:solidFill>
                <a:effectLst/>
                <a:latin typeface="Century Gothic" panose="020B0502020202020204" pitchFamily="34" charset="0"/>
              </a:rPr>
              <a:t>To remove excess water on the outside of the potato</a:t>
            </a:r>
          </a:p>
          <a:p>
            <a:pPr marL="285750" indent="-285750" algn="l">
              <a:spcAft>
                <a:spcPts val="0"/>
              </a:spcAft>
              <a:buFont typeface="Arial" panose="020B0604020202020204" pitchFamily="34" charset="0"/>
              <a:buChar char="•"/>
            </a:pPr>
            <a:endParaRPr lang="en-GB" sz="2000" dirty="0">
              <a:solidFill>
                <a:schemeClr val="accent1"/>
              </a:solidFill>
              <a:latin typeface="Century Gothic" panose="020B0502020202020204" pitchFamily="34" charset="0"/>
            </a:endParaRPr>
          </a:p>
          <a:p>
            <a:pPr marL="285750" indent="-285750" algn="l">
              <a:spcAft>
                <a:spcPts val="0"/>
              </a:spcAft>
              <a:buFont typeface="Arial" panose="020B0604020202020204" pitchFamily="34" charset="0"/>
              <a:buChar char="•"/>
            </a:pPr>
            <a:r>
              <a:rPr lang="en-GB" sz="2000" u="sng" dirty="0">
                <a:solidFill>
                  <a:schemeClr val="accent1"/>
                </a:solidFill>
                <a:latin typeface="Century Gothic" panose="020B0502020202020204" pitchFamily="34" charset="0"/>
              </a:rPr>
              <a:t>because</a:t>
            </a:r>
            <a:r>
              <a:rPr lang="en-GB" sz="2000" b="0" i="0" dirty="0">
                <a:solidFill>
                  <a:schemeClr val="accent1"/>
                </a:solidFill>
                <a:effectLst/>
                <a:latin typeface="Century Gothic" panose="020B0502020202020204" pitchFamily="34" charset="0"/>
              </a:rPr>
              <a:t> otherwise this would increase the mass</a:t>
            </a:r>
            <a:endParaRPr lang="en-GB" sz="2000" b="0" i="1" dirty="0">
              <a:solidFill>
                <a:schemeClr val="accent1"/>
              </a:solidFill>
              <a:effectLst/>
              <a:latin typeface="Century Gothic" panose="020B0502020202020204" pitchFamily="34" charset="0"/>
            </a:endParaRPr>
          </a:p>
        </p:txBody>
      </p:sp>
      <p:pic>
        <p:nvPicPr>
          <p:cNvPr id="20" name="Picture 19" descr="Shape, arrow&#10;&#10;Description automatically generated">
            <a:extLst>
              <a:ext uri="{FF2B5EF4-FFF2-40B4-BE49-F238E27FC236}">
                <a16:creationId xmlns:a16="http://schemas.microsoft.com/office/drawing/2014/main" id="{2F0F854C-E082-574A-B428-617FA8EBFF66}"/>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2" name="TextBox 1">
            <a:extLst>
              <a:ext uri="{FF2B5EF4-FFF2-40B4-BE49-F238E27FC236}">
                <a16:creationId xmlns:a16="http://schemas.microsoft.com/office/drawing/2014/main" id="{5F3F488F-36CB-FE4A-94A9-8F8BD092DEC8}"/>
              </a:ext>
            </a:extLst>
          </p:cNvPr>
          <p:cNvSpPr txBox="1"/>
          <p:nvPr/>
        </p:nvSpPr>
        <p:spPr>
          <a:xfrm>
            <a:off x="218921" y="855835"/>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21" name="TextBox 20">
            <a:extLst>
              <a:ext uri="{FF2B5EF4-FFF2-40B4-BE49-F238E27FC236}">
                <a16:creationId xmlns:a16="http://schemas.microsoft.com/office/drawing/2014/main" id="{12163F85-209C-5545-936C-371E724261DE}"/>
              </a:ext>
            </a:extLst>
          </p:cNvPr>
          <p:cNvSpPr txBox="1"/>
          <p:nvPr/>
        </p:nvSpPr>
        <p:spPr>
          <a:xfrm>
            <a:off x="218920" y="3770904"/>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9" name="Rectangle 8">
            <a:extLst>
              <a:ext uri="{FF2B5EF4-FFF2-40B4-BE49-F238E27FC236}">
                <a16:creationId xmlns:a16="http://schemas.microsoft.com/office/drawing/2014/main" id="{A07B0842-5305-4C43-A260-1CE4004B73D0}"/>
              </a:ext>
            </a:extLst>
          </p:cNvPr>
          <p:cNvSpPr/>
          <p:nvPr/>
        </p:nvSpPr>
        <p:spPr>
          <a:xfrm>
            <a:off x="6811966" y="926759"/>
            <a:ext cx="4303388" cy="3416320"/>
          </a:xfrm>
          <a:prstGeom prst="rect">
            <a:avLst/>
          </a:prstGeom>
        </p:spPr>
        <p:txBody>
          <a:bodyPr wrap="square">
            <a:spAutoFit/>
          </a:bodyPr>
          <a:lstStyle/>
          <a:p>
            <a:r>
              <a:rPr lang="en-GB" sz="2400" dirty="0">
                <a:latin typeface="Century Gothic" panose="020B0502020202020204" pitchFamily="34" charset="0"/>
              </a:rPr>
              <a:t>To ‘explain’ your answer should:</a:t>
            </a:r>
          </a:p>
          <a:p>
            <a:endParaRPr lang="en-GB" sz="2400" dirty="0">
              <a:latin typeface="Century Gothic" panose="020B0502020202020204" pitchFamily="34" charset="0"/>
            </a:endParaRPr>
          </a:p>
          <a:p>
            <a:pPr indent="-285750">
              <a:buFont typeface="Arial" panose="020B0604020202020204" pitchFamily="34" charset="0"/>
              <a:buChar char="•"/>
            </a:pPr>
            <a:r>
              <a:rPr lang="en-GB" sz="2400" dirty="0">
                <a:latin typeface="Century Gothic" panose="020B0502020202020204" pitchFamily="34" charset="0"/>
              </a:rPr>
              <a:t>Begin with a </a:t>
            </a:r>
            <a:r>
              <a:rPr lang="en-GB" sz="2400" b="1" dirty="0">
                <a:latin typeface="Century Gothic" panose="020B0502020202020204" pitchFamily="34" charset="0"/>
              </a:rPr>
              <a:t>scientific statement</a:t>
            </a:r>
            <a:r>
              <a:rPr lang="en-GB" sz="2400" dirty="0">
                <a:latin typeface="Century Gothic" panose="020B0502020202020204" pitchFamily="34" charset="0"/>
              </a:rPr>
              <a:t>. </a:t>
            </a:r>
          </a:p>
          <a:p>
            <a:pPr indent="-285750">
              <a:buFont typeface="Arial" panose="020B0604020202020204" pitchFamily="34" charset="0"/>
              <a:buChar char="•"/>
            </a:pPr>
            <a:r>
              <a:rPr lang="en-GB" sz="2400" dirty="0">
                <a:latin typeface="Century Gothic" panose="020B0502020202020204" pitchFamily="34" charset="0"/>
              </a:rPr>
              <a:t>Use ‘this means that’, ‘because’ or ‘so’ </a:t>
            </a:r>
            <a:r>
              <a:rPr lang="en-GB" sz="2400" b="1" dirty="0">
                <a:latin typeface="Century Gothic" panose="020B0502020202020204" pitchFamily="34" charset="0"/>
              </a:rPr>
              <a:t>to link your statement to the question</a:t>
            </a:r>
            <a:r>
              <a:rPr lang="en-GB" sz="2400" dirty="0">
                <a:latin typeface="Century Gothic" panose="020B0502020202020204" pitchFamily="34" charset="0"/>
              </a:rPr>
              <a:t>.</a:t>
            </a:r>
          </a:p>
        </p:txBody>
      </p:sp>
    </p:spTree>
    <p:extLst>
      <p:ext uri="{BB962C8B-B14F-4D97-AF65-F5344CB8AC3E}">
        <p14:creationId xmlns:p14="http://schemas.microsoft.com/office/powerpoint/2010/main" val="2636772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Shape, arrow&#10;&#10;Description automatically generated">
            <a:extLst>
              <a:ext uri="{FF2B5EF4-FFF2-40B4-BE49-F238E27FC236}">
                <a16:creationId xmlns:a16="http://schemas.microsoft.com/office/drawing/2014/main" id="{2F0F854C-E082-574A-B428-617FA8EBFF66}"/>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2" name="TextBox 1">
            <a:extLst>
              <a:ext uri="{FF2B5EF4-FFF2-40B4-BE49-F238E27FC236}">
                <a16:creationId xmlns:a16="http://schemas.microsoft.com/office/drawing/2014/main" id="{5F3F488F-36CB-FE4A-94A9-8F8BD092DEC8}"/>
              </a:ext>
            </a:extLst>
          </p:cNvPr>
          <p:cNvSpPr txBox="1"/>
          <p:nvPr/>
        </p:nvSpPr>
        <p:spPr>
          <a:xfrm>
            <a:off x="218921" y="855835"/>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21" name="TextBox 20">
            <a:extLst>
              <a:ext uri="{FF2B5EF4-FFF2-40B4-BE49-F238E27FC236}">
                <a16:creationId xmlns:a16="http://schemas.microsoft.com/office/drawing/2014/main" id="{12163F85-209C-5545-936C-371E724261DE}"/>
              </a:ext>
            </a:extLst>
          </p:cNvPr>
          <p:cNvSpPr txBox="1"/>
          <p:nvPr/>
        </p:nvSpPr>
        <p:spPr>
          <a:xfrm>
            <a:off x="236504" y="3366458"/>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9" name="Rectangle 8">
            <a:extLst>
              <a:ext uri="{FF2B5EF4-FFF2-40B4-BE49-F238E27FC236}">
                <a16:creationId xmlns:a16="http://schemas.microsoft.com/office/drawing/2014/main" id="{A07B0842-5305-4C43-A260-1CE4004B73D0}"/>
              </a:ext>
            </a:extLst>
          </p:cNvPr>
          <p:cNvSpPr/>
          <p:nvPr/>
        </p:nvSpPr>
        <p:spPr>
          <a:xfrm>
            <a:off x="6811966" y="926759"/>
            <a:ext cx="4303388" cy="3416320"/>
          </a:xfrm>
          <a:prstGeom prst="rect">
            <a:avLst/>
          </a:prstGeom>
        </p:spPr>
        <p:txBody>
          <a:bodyPr wrap="square">
            <a:spAutoFit/>
          </a:bodyPr>
          <a:lstStyle/>
          <a:p>
            <a:r>
              <a:rPr lang="en-GB" sz="2400" dirty="0">
                <a:latin typeface="Century Gothic" panose="020B0502020202020204" pitchFamily="34" charset="0"/>
              </a:rPr>
              <a:t>To ‘explain’ your answer should:</a:t>
            </a:r>
          </a:p>
          <a:p>
            <a:endParaRPr lang="en-GB" sz="2400" dirty="0">
              <a:latin typeface="Century Gothic" panose="020B0502020202020204" pitchFamily="34" charset="0"/>
            </a:endParaRPr>
          </a:p>
          <a:p>
            <a:pPr indent="-285750">
              <a:buFont typeface="Arial" panose="020B0604020202020204" pitchFamily="34" charset="0"/>
              <a:buChar char="•"/>
            </a:pPr>
            <a:r>
              <a:rPr lang="en-GB" sz="2400" dirty="0">
                <a:latin typeface="Century Gothic" panose="020B0502020202020204" pitchFamily="34" charset="0"/>
              </a:rPr>
              <a:t>Begin with a </a:t>
            </a:r>
            <a:r>
              <a:rPr lang="en-GB" sz="2400" b="1" dirty="0">
                <a:latin typeface="Century Gothic" panose="020B0502020202020204" pitchFamily="34" charset="0"/>
              </a:rPr>
              <a:t>scientific statement</a:t>
            </a:r>
            <a:r>
              <a:rPr lang="en-GB" sz="2400" dirty="0">
                <a:latin typeface="Century Gothic" panose="020B0502020202020204" pitchFamily="34" charset="0"/>
              </a:rPr>
              <a:t>. </a:t>
            </a:r>
          </a:p>
          <a:p>
            <a:pPr indent="-285750">
              <a:buFont typeface="Arial" panose="020B0604020202020204" pitchFamily="34" charset="0"/>
              <a:buChar char="•"/>
            </a:pPr>
            <a:r>
              <a:rPr lang="en-GB" sz="2400" dirty="0">
                <a:latin typeface="Century Gothic" panose="020B0502020202020204" pitchFamily="34" charset="0"/>
              </a:rPr>
              <a:t>Use ‘this means that’, ‘because’ or ‘so’ </a:t>
            </a:r>
            <a:r>
              <a:rPr lang="en-GB" sz="2400" b="1" dirty="0">
                <a:latin typeface="Century Gothic" panose="020B0502020202020204" pitchFamily="34" charset="0"/>
              </a:rPr>
              <a:t>to link your statement to the question</a:t>
            </a:r>
            <a:r>
              <a:rPr lang="en-GB" sz="2400" dirty="0">
                <a:latin typeface="Century Gothic" panose="020B0502020202020204" pitchFamily="34" charset="0"/>
              </a:rPr>
              <a:t>.</a:t>
            </a:r>
          </a:p>
        </p:txBody>
      </p:sp>
      <p:sp>
        <p:nvSpPr>
          <p:cNvPr id="8" name="Title 2">
            <a:extLst>
              <a:ext uri="{FF2B5EF4-FFF2-40B4-BE49-F238E27FC236}">
                <a16:creationId xmlns:a16="http://schemas.microsoft.com/office/drawing/2014/main" id="{9C7A4AA5-F8B3-5F13-B803-39705BB5AE92}"/>
              </a:ext>
            </a:extLst>
          </p:cNvPr>
          <p:cNvSpPr txBox="1">
            <a:spLocks/>
          </p:cNvSpPr>
          <p:nvPr/>
        </p:nvSpPr>
        <p:spPr>
          <a:xfrm>
            <a:off x="301038" y="104454"/>
            <a:ext cx="10814316" cy="461665"/>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GB">
                <a:latin typeface="Century Gothic" panose="020B0502020202020204" pitchFamily="34" charset="0"/>
              </a:rPr>
              <a:t>We: </a:t>
            </a:r>
            <a:r>
              <a:rPr lang="en-GB" i="1">
                <a:latin typeface="Century Gothic" panose="020B0502020202020204" pitchFamily="34" charset="0"/>
              </a:rPr>
              <a:t>Scientific investigation method</a:t>
            </a:r>
            <a:endParaRPr lang="en-GB" i="1" dirty="0">
              <a:latin typeface="Century Gothic" panose="020B0502020202020204" pitchFamily="34" charset="0"/>
            </a:endParaRPr>
          </a:p>
        </p:txBody>
      </p:sp>
      <p:sp>
        <p:nvSpPr>
          <p:cNvPr id="10" name="TextBox 9">
            <a:extLst>
              <a:ext uri="{FF2B5EF4-FFF2-40B4-BE49-F238E27FC236}">
                <a16:creationId xmlns:a16="http://schemas.microsoft.com/office/drawing/2014/main" id="{051B4E62-E38A-4F9B-6758-6CCA9753F529}"/>
              </a:ext>
            </a:extLst>
          </p:cNvPr>
          <p:cNvSpPr txBox="1"/>
          <p:nvPr/>
        </p:nvSpPr>
        <p:spPr>
          <a:xfrm>
            <a:off x="236505" y="1267765"/>
            <a:ext cx="6392895" cy="1723549"/>
          </a:xfrm>
          <a:prstGeom prst="rect">
            <a:avLst/>
          </a:prstGeom>
          <a:noFill/>
          <a:ln>
            <a:noFill/>
          </a:ln>
        </p:spPr>
        <p:txBody>
          <a:bodyPr wrap="square" rtlCol="0">
            <a:spAutoFit/>
          </a:bodyPr>
          <a:lstStyle/>
          <a:p>
            <a:pPr algn="l">
              <a:spcBef>
                <a:spcPts val="1200"/>
              </a:spcBef>
              <a:spcAft>
                <a:spcPts val="0"/>
              </a:spcAft>
            </a:pPr>
            <a:r>
              <a:rPr lang="en-GB" sz="2400" b="0" i="0" dirty="0">
                <a:solidFill>
                  <a:srgbClr val="222222"/>
                </a:solidFill>
                <a:effectLst/>
                <a:latin typeface="Century Gothic" panose="020B0502020202020204" pitchFamily="34" charset="0"/>
              </a:rPr>
              <a:t>In this investigation, percentage change is calculated.</a:t>
            </a:r>
          </a:p>
          <a:p>
            <a:pPr algn="l">
              <a:spcBef>
                <a:spcPts val="1200"/>
              </a:spcBef>
              <a:spcAft>
                <a:spcPts val="0"/>
              </a:spcAft>
            </a:pPr>
            <a:r>
              <a:rPr lang="en-GB" sz="2400" b="1" i="0" dirty="0">
                <a:solidFill>
                  <a:srgbClr val="009999"/>
                </a:solidFill>
                <a:effectLst/>
                <a:latin typeface="Century Gothic" panose="020B0502020202020204" pitchFamily="34" charset="0"/>
              </a:rPr>
              <a:t>Explain</a:t>
            </a:r>
            <a:r>
              <a:rPr lang="en-GB" sz="2400" b="0" i="0" dirty="0">
                <a:solidFill>
                  <a:srgbClr val="222222"/>
                </a:solidFill>
                <a:effectLst/>
                <a:latin typeface="Century Gothic" panose="020B0502020202020204" pitchFamily="34" charset="0"/>
              </a:rPr>
              <a:t> why percentage change is calculated.</a:t>
            </a:r>
          </a:p>
        </p:txBody>
      </p:sp>
      <p:sp>
        <p:nvSpPr>
          <p:cNvPr id="11" name="TextBox 10">
            <a:extLst>
              <a:ext uri="{FF2B5EF4-FFF2-40B4-BE49-F238E27FC236}">
                <a16:creationId xmlns:a16="http://schemas.microsoft.com/office/drawing/2014/main" id="{D23FF662-A392-1009-FCC5-66B49CDB8F24}"/>
              </a:ext>
            </a:extLst>
          </p:cNvPr>
          <p:cNvSpPr txBox="1"/>
          <p:nvPr/>
        </p:nvSpPr>
        <p:spPr>
          <a:xfrm>
            <a:off x="277563" y="3870435"/>
            <a:ext cx="6396323" cy="1631216"/>
          </a:xfrm>
          <a:prstGeom prst="rect">
            <a:avLst/>
          </a:prstGeom>
          <a:noFill/>
          <a:ln>
            <a:noFill/>
          </a:ln>
        </p:spPr>
        <p:txBody>
          <a:bodyPr wrap="square" rtlCol="0">
            <a:spAutoFit/>
          </a:bodyPr>
          <a:lstStyle/>
          <a:p>
            <a:pPr marL="285750" indent="-285750">
              <a:buFont typeface="Arial" panose="020B0604020202020204" pitchFamily="34" charset="0"/>
              <a:buChar char="•"/>
            </a:pPr>
            <a:r>
              <a:rPr lang="en-GB" sz="2000" b="0" baseline="0" dirty="0">
                <a:solidFill>
                  <a:schemeClr val="accent1"/>
                </a:solidFill>
                <a:latin typeface="Century Gothic" panose="020B0502020202020204" pitchFamily="34" charset="0"/>
              </a:rPr>
              <a:t>plant samples may not </a:t>
            </a:r>
            <a:r>
              <a:rPr lang="en-GB" sz="2000" dirty="0">
                <a:solidFill>
                  <a:schemeClr val="accent1"/>
                </a:solidFill>
                <a:latin typeface="Century Gothic" panose="020B0502020202020204" pitchFamily="34" charset="0"/>
              </a:rPr>
              <a:t>have </a:t>
            </a:r>
            <a:r>
              <a:rPr lang="en-GB" sz="2000" b="0" baseline="0" dirty="0">
                <a:solidFill>
                  <a:schemeClr val="accent1"/>
                </a:solidFill>
                <a:latin typeface="Century Gothic" panose="020B0502020202020204" pitchFamily="34" charset="0"/>
              </a:rPr>
              <a:t>exactly the same mass</a:t>
            </a:r>
          </a:p>
          <a:p>
            <a:pPr marL="285750" indent="-285750">
              <a:buFont typeface="Arial" panose="020B0604020202020204" pitchFamily="34" charset="0"/>
              <a:buChar char="•"/>
            </a:pPr>
            <a:r>
              <a:rPr lang="en-GB" sz="2000" dirty="0">
                <a:solidFill>
                  <a:schemeClr val="accent1"/>
                </a:solidFill>
                <a:latin typeface="Century Gothic" panose="020B0502020202020204" pitchFamily="34" charset="0"/>
              </a:rPr>
              <a:t>using percentage change </a:t>
            </a:r>
            <a:r>
              <a:rPr lang="en-GB" sz="2000" u="sng" dirty="0">
                <a:solidFill>
                  <a:schemeClr val="accent1"/>
                </a:solidFill>
                <a:latin typeface="Century Gothic" panose="020B0502020202020204" pitchFamily="34" charset="0"/>
              </a:rPr>
              <a:t>means</a:t>
            </a:r>
            <a:r>
              <a:rPr lang="en-GB" sz="2000" dirty="0">
                <a:solidFill>
                  <a:schemeClr val="accent1"/>
                </a:solidFill>
                <a:latin typeface="Century Gothic" panose="020B0502020202020204" pitchFamily="34" charset="0"/>
              </a:rPr>
              <a:t> we can compare results between different groups</a:t>
            </a:r>
          </a:p>
          <a:p>
            <a:pPr marL="285750" indent="-285750">
              <a:buFont typeface="Arial" panose="020B0604020202020204" pitchFamily="34" charset="0"/>
              <a:buChar char="•"/>
            </a:pPr>
            <a:r>
              <a:rPr lang="en-GB" sz="2000" b="0" u="sng" baseline="0" dirty="0">
                <a:solidFill>
                  <a:schemeClr val="accent1"/>
                </a:solidFill>
                <a:latin typeface="Century Gothic" panose="020B0502020202020204" pitchFamily="34" charset="0"/>
              </a:rPr>
              <a:t>this means </a:t>
            </a:r>
            <a:r>
              <a:rPr lang="en-GB" sz="2000" b="0" baseline="0" dirty="0">
                <a:solidFill>
                  <a:schemeClr val="accent1"/>
                </a:solidFill>
                <a:latin typeface="Century Gothic" panose="020B0502020202020204" pitchFamily="34" charset="0"/>
              </a:rPr>
              <a:t>our results are more reproducible</a:t>
            </a:r>
          </a:p>
        </p:txBody>
      </p:sp>
    </p:spTree>
    <p:extLst>
      <p:ext uri="{BB962C8B-B14F-4D97-AF65-F5344CB8AC3E}">
        <p14:creationId xmlns:p14="http://schemas.microsoft.com/office/powerpoint/2010/main" val="3108766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19" descr="Shape, arrow&#10;&#10;Description automatically generated">
            <a:extLst>
              <a:ext uri="{FF2B5EF4-FFF2-40B4-BE49-F238E27FC236}">
                <a16:creationId xmlns:a16="http://schemas.microsoft.com/office/drawing/2014/main" id="{2F0F854C-E082-574A-B428-617FA8EBFF66}"/>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2" name="TextBox 1">
            <a:extLst>
              <a:ext uri="{FF2B5EF4-FFF2-40B4-BE49-F238E27FC236}">
                <a16:creationId xmlns:a16="http://schemas.microsoft.com/office/drawing/2014/main" id="{5F3F488F-36CB-FE4A-94A9-8F8BD092DEC8}"/>
              </a:ext>
            </a:extLst>
          </p:cNvPr>
          <p:cNvSpPr txBox="1"/>
          <p:nvPr/>
        </p:nvSpPr>
        <p:spPr>
          <a:xfrm>
            <a:off x="218921" y="855835"/>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21" name="TextBox 20">
            <a:extLst>
              <a:ext uri="{FF2B5EF4-FFF2-40B4-BE49-F238E27FC236}">
                <a16:creationId xmlns:a16="http://schemas.microsoft.com/office/drawing/2014/main" id="{12163F85-209C-5545-936C-371E724261DE}"/>
              </a:ext>
            </a:extLst>
          </p:cNvPr>
          <p:cNvSpPr txBox="1"/>
          <p:nvPr/>
        </p:nvSpPr>
        <p:spPr>
          <a:xfrm>
            <a:off x="289258" y="3155442"/>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9" name="Rectangle 8">
            <a:extLst>
              <a:ext uri="{FF2B5EF4-FFF2-40B4-BE49-F238E27FC236}">
                <a16:creationId xmlns:a16="http://schemas.microsoft.com/office/drawing/2014/main" id="{A07B0842-5305-4C43-A260-1CE4004B73D0}"/>
              </a:ext>
            </a:extLst>
          </p:cNvPr>
          <p:cNvSpPr/>
          <p:nvPr/>
        </p:nvSpPr>
        <p:spPr>
          <a:xfrm>
            <a:off x="6811966" y="926759"/>
            <a:ext cx="4303388" cy="3416320"/>
          </a:xfrm>
          <a:prstGeom prst="rect">
            <a:avLst/>
          </a:prstGeom>
        </p:spPr>
        <p:txBody>
          <a:bodyPr wrap="square">
            <a:spAutoFit/>
          </a:bodyPr>
          <a:lstStyle/>
          <a:p>
            <a:r>
              <a:rPr lang="en-GB" sz="2400" dirty="0">
                <a:latin typeface="Century Gothic" panose="020B0502020202020204" pitchFamily="34" charset="0"/>
              </a:rPr>
              <a:t>To ‘explain’ your answer should:</a:t>
            </a:r>
          </a:p>
          <a:p>
            <a:endParaRPr lang="en-GB" sz="2400" dirty="0">
              <a:latin typeface="Century Gothic" panose="020B0502020202020204" pitchFamily="34" charset="0"/>
            </a:endParaRPr>
          </a:p>
          <a:p>
            <a:pPr indent="-285750">
              <a:buFont typeface="Arial" panose="020B0604020202020204" pitchFamily="34" charset="0"/>
              <a:buChar char="•"/>
            </a:pPr>
            <a:r>
              <a:rPr lang="en-GB" sz="2400" dirty="0">
                <a:latin typeface="Century Gothic" panose="020B0502020202020204" pitchFamily="34" charset="0"/>
              </a:rPr>
              <a:t>Begin with a </a:t>
            </a:r>
            <a:r>
              <a:rPr lang="en-GB" sz="2400" b="1" dirty="0">
                <a:latin typeface="Century Gothic" panose="020B0502020202020204" pitchFamily="34" charset="0"/>
              </a:rPr>
              <a:t>scientific statement</a:t>
            </a:r>
            <a:r>
              <a:rPr lang="en-GB" sz="2400" dirty="0">
                <a:latin typeface="Century Gothic" panose="020B0502020202020204" pitchFamily="34" charset="0"/>
              </a:rPr>
              <a:t>. </a:t>
            </a:r>
          </a:p>
          <a:p>
            <a:pPr indent="-285750">
              <a:buFont typeface="Arial" panose="020B0604020202020204" pitchFamily="34" charset="0"/>
              <a:buChar char="•"/>
            </a:pPr>
            <a:r>
              <a:rPr lang="en-GB" sz="2400" dirty="0">
                <a:latin typeface="Century Gothic" panose="020B0502020202020204" pitchFamily="34" charset="0"/>
              </a:rPr>
              <a:t>Use ‘this means that’, ‘because’ or ‘so’ </a:t>
            </a:r>
            <a:r>
              <a:rPr lang="en-GB" sz="2400" b="1" dirty="0">
                <a:latin typeface="Century Gothic" panose="020B0502020202020204" pitchFamily="34" charset="0"/>
              </a:rPr>
              <a:t>to link your statement to the question</a:t>
            </a:r>
            <a:r>
              <a:rPr lang="en-GB" sz="2400" dirty="0">
                <a:latin typeface="Century Gothic" panose="020B0502020202020204" pitchFamily="34" charset="0"/>
              </a:rPr>
              <a:t>.</a:t>
            </a:r>
          </a:p>
        </p:txBody>
      </p:sp>
      <p:sp>
        <p:nvSpPr>
          <p:cNvPr id="8" name="Title 2">
            <a:extLst>
              <a:ext uri="{FF2B5EF4-FFF2-40B4-BE49-F238E27FC236}">
                <a16:creationId xmlns:a16="http://schemas.microsoft.com/office/drawing/2014/main" id="{9B3D4F13-73E8-F68B-3250-780D03978ADA}"/>
              </a:ext>
            </a:extLst>
          </p:cNvPr>
          <p:cNvSpPr txBox="1">
            <a:spLocks/>
          </p:cNvSpPr>
          <p:nvPr/>
        </p:nvSpPr>
        <p:spPr>
          <a:xfrm>
            <a:off x="301038" y="104454"/>
            <a:ext cx="10814316" cy="461665"/>
          </a:xfrm>
          <a:prstGeom prst="rect">
            <a:avLst/>
          </a:prstGeom>
        </p:spPr>
        <p:txBody>
          <a:bodyPr vert="horz" lIns="0" tIns="0" rIns="0" bIns="0" rtlCol="0" anchor="b" anchorCtr="0">
            <a:no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GB">
                <a:latin typeface="Century Gothic" panose="020B0502020202020204" pitchFamily="34" charset="0"/>
              </a:rPr>
              <a:t>You: Scientific investigation method</a:t>
            </a:r>
            <a:endParaRPr lang="en-GB" dirty="0">
              <a:latin typeface="Century Gothic" panose="020B0502020202020204" pitchFamily="34" charset="0"/>
            </a:endParaRPr>
          </a:p>
        </p:txBody>
      </p:sp>
      <p:sp>
        <p:nvSpPr>
          <p:cNvPr id="10" name="TextBox 9">
            <a:extLst>
              <a:ext uri="{FF2B5EF4-FFF2-40B4-BE49-F238E27FC236}">
                <a16:creationId xmlns:a16="http://schemas.microsoft.com/office/drawing/2014/main" id="{C18E80A4-59B1-B5EF-2477-9180A8657B12}"/>
              </a:ext>
            </a:extLst>
          </p:cNvPr>
          <p:cNvSpPr txBox="1"/>
          <p:nvPr/>
        </p:nvSpPr>
        <p:spPr>
          <a:xfrm>
            <a:off x="218920" y="1267765"/>
            <a:ext cx="6478441" cy="1569660"/>
          </a:xfrm>
          <a:prstGeom prst="rect">
            <a:avLst/>
          </a:prstGeom>
          <a:noFill/>
          <a:ln>
            <a:noFill/>
          </a:ln>
        </p:spPr>
        <p:txBody>
          <a:bodyPr wrap="square" rtlCol="0">
            <a:spAutoFit/>
          </a:bodyPr>
          <a:lstStyle/>
          <a:p>
            <a:r>
              <a:rPr lang="en-GB" sz="2400" b="1" i="0" dirty="0">
                <a:solidFill>
                  <a:srgbClr val="009999"/>
                </a:solidFill>
                <a:effectLst/>
                <a:latin typeface="Century Gothic" panose="020B0502020202020204" pitchFamily="34" charset="0"/>
              </a:rPr>
              <a:t>Describe</a:t>
            </a:r>
            <a:r>
              <a:rPr lang="en-GB" sz="2400" b="0" i="0" dirty="0">
                <a:solidFill>
                  <a:srgbClr val="222222"/>
                </a:solidFill>
                <a:effectLst/>
                <a:latin typeface="Century Gothic" panose="020B0502020202020204" pitchFamily="34" charset="0"/>
              </a:rPr>
              <a:t> the change which will occur if a piece of peeled potato is placed in a concentrated sugar solution and </a:t>
            </a:r>
            <a:r>
              <a:rPr lang="en-GB" sz="2400" b="1" dirty="0">
                <a:solidFill>
                  <a:srgbClr val="009999"/>
                </a:solidFill>
                <a:latin typeface="Century Gothic" panose="020B0502020202020204" pitchFamily="34" charset="0"/>
              </a:rPr>
              <a:t>explain</a:t>
            </a:r>
            <a:r>
              <a:rPr lang="en-GB" sz="2400" b="0" i="0" dirty="0">
                <a:solidFill>
                  <a:srgbClr val="222222"/>
                </a:solidFill>
                <a:effectLst/>
                <a:latin typeface="Century Gothic" panose="020B0502020202020204" pitchFamily="34" charset="0"/>
              </a:rPr>
              <a:t> why this change occurs.</a:t>
            </a:r>
            <a:endParaRPr lang="en-US" sz="2400" dirty="0">
              <a:latin typeface="Century Gothic" panose="020B0502020202020204" pitchFamily="34" charset="0"/>
            </a:endParaRPr>
          </a:p>
        </p:txBody>
      </p:sp>
      <p:sp>
        <p:nvSpPr>
          <p:cNvPr id="11" name="TextBox 10">
            <a:extLst>
              <a:ext uri="{FF2B5EF4-FFF2-40B4-BE49-F238E27FC236}">
                <a16:creationId xmlns:a16="http://schemas.microsoft.com/office/drawing/2014/main" id="{A67CF9C1-3E45-3A14-E0B3-0EE858B68EE0}"/>
              </a:ext>
            </a:extLst>
          </p:cNvPr>
          <p:cNvSpPr txBox="1"/>
          <p:nvPr/>
        </p:nvSpPr>
        <p:spPr>
          <a:xfrm>
            <a:off x="318624" y="3574240"/>
            <a:ext cx="6187684" cy="2708434"/>
          </a:xfrm>
          <a:prstGeom prst="rect">
            <a:avLst/>
          </a:prstGeom>
          <a:noFill/>
          <a:ln>
            <a:noFill/>
          </a:ln>
        </p:spPr>
        <p:txBody>
          <a:bodyPr wrap="square" rtlCol="0">
            <a:spAutoFit/>
          </a:bodyPr>
          <a:lstStyle/>
          <a:p>
            <a:pPr marL="285750" indent="-285750" algn="l">
              <a:spcBef>
                <a:spcPts val="1200"/>
              </a:spcBef>
              <a:spcAft>
                <a:spcPts val="0"/>
              </a:spcAft>
              <a:buFont typeface="Arial" panose="020B0604020202020204" pitchFamily="34" charset="0"/>
              <a:buChar char="•"/>
            </a:pPr>
            <a:r>
              <a:rPr lang="en-GB" sz="2000" b="0" i="0" dirty="0">
                <a:solidFill>
                  <a:schemeClr val="accent1"/>
                </a:solidFill>
                <a:effectLst/>
                <a:latin typeface="Century Gothic" panose="020B0502020202020204" pitchFamily="34" charset="0"/>
              </a:rPr>
              <a:t>The piece of potato will shrink</a:t>
            </a:r>
          </a:p>
          <a:p>
            <a:pPr marL="285750" indent="-285750" algn="l">
              <a:spcBef>
                <a:spcPts val="1200"/>
              </a:spcBef>
              <a:spcAft>
                <a:spcPts val="0"/>
              </a:spcAft>
              <a:buFont typeface="Arial" panose="020B0604020202020204" pitchFamily="34" charset="0"/>
              <a:buChar char="•"/>
            </a:pPr>
            <a:r>
              <a:rPr lang="en-GB" sz="2000" u="sng" dirty="0">
                <a:solidFill>
                  <a:schemeClr val="accent1"/>
                </a:solidFill>
                <a:latin typeface="Century Gothic" panose="020B0502020202020204" pitchFamily="34" charset="0"/>
              </a:rPr>
              <a:t>Because</a:t>
            </a:r>
            <a:r>
              <a:rPr lang="en-GB" sz="2000" dirty="0">
                <a:solidFill>
                  <a:schemeClr val="accent1"/>
                </a:solidFill>
                <a:latin typeface="Century Gothic" panose="020B0502020202020204" pitchFamily="34" charset="0"/>
              </a:rPr>
              <a:t> the </a:t>
            </a:r>
            <a:r>
              <a:rPr lang="en-GB" sz="2000" b="0" i="0" dirty="0">
                <a:solidFill>
                  <a:schemeClr val="accent1"/>
                </a:solidFill>
                <a:effectLst/>
                <a:latin typeface="Century Gothic" panose="020B0502020202020204" pitchFamily="34" charset="0"/>
              </a:rPr>
              <a:t>concentration of sugar is greater in the solution than concentration inside the cell </a:t>
            </a:r>
          </a:p>
          <a:p>
            <a:pPr marL="742950" lvl="1" indent="-285750">
              <a:spcBef>
                <a:spcPts val="1200"/>
              </a:spcBef>
              <a:buFont typeface="Arial" panose="020B0604020202020204" pitchFamily="34" charset="0"/>
              <a:buChar char="•"/>
            </a:pPr>
            <a:r>
              <a:rPr lang="en-GB" sz="2000" b="0" i="0" dirty="0">
                <a:solidFill>
                  <a:schemeClr val="accent1"/>
                </a:solidFill>
                <a:effectLst/>
                <a:latin typeface="Century Gothic" panose="020B0502020202020204" pitchFamily="34" charset="0"/>
              </a:rPr>
              <a:t>(or the concentration of water is higher inside the cell than in the solution)</a:t>
            </a:r>
          </a:p>
          <a:p>
            <a:pPr marL="285750" indent="-285750" algn="l">
              <a:spcBef>
                <a:spcPts val="1200"/>
              </a:spcBef>
              <a:spcAft>
                <a:spcPts val="0"/>
              </a:spcAft>
              <a:buFont typeface="Arial" panose="020B0604020202020204" pitchFamily="34" charset="0"/>
              <a:buChar char="•"/>
            </a:pPr>
            <a:r>
              <a:rPr lang="en-GB" sz="2000" u="sng" dirty="0">
                <a:solidFill>
                  <a:schemeClr val="accent1"/>
                </a:solidFill>
                <a:latin typeface="Century Gothic" panose="020B0502020202020204" pitchFamily="34" charset="0"/>
              </a:rPr>
              <a:t>So</a:t>
            </a:r>
            <a:r>
              <a:rPr lang="en-GB" sz="2000" dirty="0">
                <a:solidFill>
                  <a:schemeClr val="accent1"/>
                </a:solidFill>
                <a:latin typeface="Century Gothic" panose="020B0502020202020204" pitchFamily="34" charset="0"/>
              </a:rPr>
              <a:t>, </a:t>
            </a:r>
            <a:r>
              <a:rPr lang="en-GB" sz="2000" b="0" i="0" dirty="0">
                <a:solidFill>
                  <a:schemeClr val="accent1"/>
                </a:solidFill>
                <a:effectLst/>
                <a:latin typeface="Century Gothic" panose="020B0502020202020204" pitchFamily="34" charset="0"/>
              </a:rPr>
              <a:t>water moves out of the cell via osmosis</a:t>
            </a:r>
            <a:endParaRPr lang="en-GB" sz="2000" b="0" i="1" dirty="0">
              <a:solidFill>
                <a:schemeClr val="accent1"/>
              </a:solidFill>
              <a:effectLst/>
              <a:latin typeface="Century Gothic" panose="020B0502020202020204" pitchFamily="34" charset="0"/>
            </a:endParaRPr>
          </a:p>
        </p:txBody>
      </p:sp>
    </p:spTree>
    <p:extLst>
      <p:ext uri="{BB962C8B-B14F-4D97-AF65-F5344CB8AC3E}">
        <p14:creationId xmlns:p14="http://schemas.microsoft.com/office/powerpoint/2010/main" val="12204299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F5018-3189-8645-861A-7CF245FA6C55}"/>
              </a:ext>
            </a:extLst>
          </p:cNvPr>
          <p:cNvSpPr>
            <a:spLocks noGrp="1"/>
          </p:cNvSpPr>
          <p:nvPr>
            <p:ph type="title"/>
          </p:nvPr>
        </p:nvSpPr>
        <p:spPr>
          <a:xfrm>
            <a:off x="540000" y="301220"/>
            <a:ext cx="10620000" cy="940984"/>
          </a:xfrm>
        </p:spPr>
        <p:txBody>
          <a:bodyPr>
            <a:normAutofit/>
          </a:bodyPr>
          <a:lstStyle/>
          <a:p>
            <a:r>
              <a:rPr lang="en-US" dirty="0">
                <a:latin typeface="Century Gothic" panose="020B0502020202020204" pitchFamily="34" charset="0"/>
              </a:rPr>
              <a:t>Discuss: What would plant cells under the microscope look like after being placed in hypotonic or hypertonic solutions?</a:t>
            </a:r>
          </a:p>
        </p:txBody>
      </p:sp>
      <p:sp>
        <p:nvSpPr>
          <p:cNvPr id="7" name="Title 1">
            <a:extLst>
              <a:ext uri="{FF2B5EF4-FFF2-40B4-BE49-F238E27FC236}">
                <a16:creationId xmlns:a16="http://schemas.microsoft.com/office/drawing/2014/main" id="{B80A77E2-F972-407A-AEFD-E5B560109745}"/>
              </a:ext>
            </a:extLst>
          </p:cNvPr>
          <p:cNvSpPr txBox="1">
            <a:spLocks/>
          </p:cNvSpPr>
          <p:nvPr/>
        </p:nvSpPr>
        <p:spPr>
          <a:xfrm>
            <a:off x="6918349" y="5836780"/>
            <a:ext cx="315498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pPr algn="ctr"/>
            <a:r>
              <a:rPr lang="en-US" b="0" dirty="0">
                <a:latin typeface="Century Gothic" panose="020B0502020202020204" pitchFamily="34" charset="0"/>
              </a:rPr>
              <a:t>Cells in hypertonic solution</a:t>
            </a:r>
          </a:p>
        </p:txBody>
      </p:sp>
      <p:sp>
        <p:nvSpPr>
          <p:cNvPr id="8" name="Title 1">
            <a:extLst>
              <a:ext uri="{FF2B5EF4-FFF2-40B4-BE49-F238E27FC236}">
                <a16:creationId xmlns:a16="http://schemas.microsoft.com/office/drawing/2014/main" id="{9FB2DD0D-8216-4099-89EB-07961D163D22}"/>
              </a:ext>
            </a:extLst>
          </p:cNvPr>
          <p:cNvSpPr txBox="1">
            <a:spLocks/>
          </p:cNvSpPr>
          <p:nvPr/>
        </p:nvSpPr>
        <p:spPr>
          <a:xfrm>
            <a:off x="1233109" y="5836780"/>
            <a:ext cx="315498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pPr algn="ctr"/>
            <a:r>
              <a:rPr lang="en-US" b="0" dirty="0">
                <a:latin typeface="Century Gothic" panose="020B0502020202020204" pitchFamily="34" charset="0"/>
              </a:rPr>
              <a:t>Cells in hypotonic solution</a:t>
            </a:r>
          </a:p>
        </p:txBody>
      </p:sp>
      <p:sp>
        <p:nvSpPr>
          <p:cNvPr id="3" name="Rectangle 2">
            <a:extLst>
              <a:ext uri="{FF2B5EF4-FFF2-40B4-BE49-F238E27FC236}">
                <a16:creationId xmlns:a16="http://schemas.microsoft.com/office/drawing/2014/main" id="{87216A4C-A9DE-8349-99A2-3E086BCE13DA}"/>
              </a:ext>
            </a:extLst>
          </p:cNvPr>
          <p:cNvSpPr/>
          <p:nvPr/>
        </p:nvSpPr>
        <p:spPr>
          <a:xfrm>
            <a:off x="598739" y="1883686"/>
            <a:ext cx="4423719" cy="331161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9" name="Rectangle 8">
            <a:extLst>
              <a:ext uri="{FF2B5EF4-FFF2-40B4-BE49-F238E27FC236}">
                <a16:creationId xmlns:a16="http://schemas.microsoft.com/office/drawing/2014/main" id="{6409651E-E053-BB4C-8721-44737A965064}"/>
              </a:ext>
            </a:extLst>
          </p:cNvPr>
          <p:cNvSpPr/>
          <p:nvPr/>
        </p:nvSpPr>
        <p:spPr>
          <a:xfrm>
            <a:off x="6283979" y="1843835"/>
            <a:ext cx="4423719" cy="3311611"/>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Tree>
    <p:extLst>
      <p:ext uri="{BB962C8B-B14F-4D97-AF65-F5344CB8AC3E}">
        <p14:creationId xmlns:p14="http://schemas.microsoft.com/office/powerpoint/2010/main" val="7444406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5FF9A3-E850-2C01-5A53-E57A14F041F9}"/>
              </a:ext>
            </a:extLst>
          </p:cNvPr>
          <p:cNvSpPr>
            <a:spLocks noGrp="1"/>
          </p:cNvSpPr>
          <p:nvPr>
            <p:ph type="title"/>
          </p:nvPr>
        </p:nvSpPr>
        <p:spPr/>
        <p:txBody>
          <a:bodyPr/>
          <a:lstStyle/>
          <a:p>
            <a:r>
              <a:rPr lang="en-GB" dirty="0">
                <a:latin typeface="Century Gothic" panose="020B0502020202020204" pitchFamily="34" charset="0"/>
              </a:rPr>
              <a:t>Risk Assessment</a:t>
            </a:r>
          </a:p>
        </p:txBody>
      </p:sp>
      <p:pic>
        <p:nvPicPr>
          <p:cNvPr id="4" name="Picture 3" descr="A close-up of a hazard warning sign&#10;&#10;Description automatically generated">
            <a:extLst>
              <a:ext uri="{FF2B5EF4-FFF2-40B4-BE49-F238E27FC236}">
                <a16:creationId xmlns:a16="http://schemas.microsoft.com/office/drawing/2014/main" id="{4FE1AD93-F41B-A3FE-9847-6B57A850C759}"/>
              </a:ext>
            </a:extLst>
          </p:cNvPr>
          <p:cNvPicPr>
            <a:picLocks noChangeAspect="1"/>
          </p:cNvPicPr>
          <p:nvPr/>
        </p:nvPicPr>
        <p:blipFill>
          <a:blip r:embed="rId2"/>
          <a:stretch>
            <a:fillRect/>
          </a:stretch>
        </p:blipFill>
        <p:spPr>
          <a:xfrm>
            <a:off x="3205565" y="901876"/>
            <a:ext cx="8183923" cy="5776887"/>
          </a:xfrm>
          <a:prstGeom prst="rect">
            <a:avLst/>
          </a:prstGeom>
          <a:ln>
            <a:solidFill>
              <a:schemeClr val="tx1"/>
            </a:solidFill>
          </a:ln>
        </p:spPr>
      </p:pic>
      <p:sp>
        <p:nvSpPr>
          <p:cNvPr id="6" name="TextBox 5">
            <a:extLst>
              <a:ext uri="{FF2B5EF4-FFF2-40B4-BE49-F238E27FC236}">
                <a16:creationId xmlns:a16="http://schemas.microsoft.com/office/drawing/2014/main" id="{E809547E-6DAF-EFB4-CC21-E0B611F8FBA2}"/>
              </a:ext>
            </a:extLst>
          </p:cNvPr>
          <p:cNvSpPr txBox="1"/>
          <p:nvPr/>
        </p:nvSpPr>
        <p:spPr>
          <a:xfrm>
            <a:off x="451412" y="886785"/>
            <a:ext cx="2488558" cy="2585323"/>
          </a:xfrm>
          <a:prstGeom prst="rect">
            <a:avLst/>
          </a:prstGeom>
          <a:noFill/>
        </p:spPr>
        <p:txBody>
          <a:bodyPr wrap="square">
            <a:spAutoFit/>
          </a:bodyPr>
          <a:lstStyle/>
          <a:p>
            <a:pPr marL="342900" indent="-342900">
              <a:buFont typeface="Arial" panose="020B0604020202020204" pitchFamily="34" charset="0"/>
              <a:buChar char="•"/>
            </a:pPr>
            <a:r>
              <a:rPr lang="en-GB" sz="1800" b="1" i="0" dirty="0">
                <a:solidFill>
                  <a:srgbClr val="000000"/>
                </a:solidFill>
                <a:effectLst/>
                <a:latin typeface="Century Gothic" panose="020B0502020202020204" pitchFamily="34" charset="0"/>
              </a:rPr>
              <a:t>A risk assessment </a:t>
            </a:r>
            <a:r>
              <a:rPr lang="en-GB" sz="1800" b="0" i="0" dirty="0">
                <a:solidFill>
                  <a:srgbClr val="000000"/>
                </a:solidFill>
                <a:effectLst/>
                <a:latin typeface="Century Gothic" panose="020B0502020202020204" pitchFamily="34" charset="0"/>
              </a:rPr>
              <a:t>must be completed for this practical</a:t>
            </a:r>
          </a:p>
          <a:p>
            <a:pPr marL="342900" indent="-342900">
              <a:buFont typeface="Arial" panose="020B0604020202020204" pitchFamily="34" charset="0"/>
              <a:buChar char="•"/>
            </a:pPr>
            <a:endParaRPr lang="en-GB" dirty="0">
              <a:solidFill>
                <a:srgbClr val="000000"/>
              </a:solidFill>
              <a:latin typeface="Century Gothic" panose="020B0502020202020204" pitchFamily="34" charset="0"/>
            </a:endParaRPr>
          </a:p>
          <a:p>
            <a:pPr marL="342900" indent="-342900">
              <a:buFont typeface="Arial" panose="020B0604020202020204" pitchFamily="34" charset="0"/>
              <a:buChar char="•"/>
            </a:pPr>
            <a:endParaRPr lang="en-GB" sz="1800" b="0" i="0" dirty="0">
              <a:solidFill>
                <a:srgbClr val="000000"/>
              </a:solidFill>
              <a:effectLst/>
              <a:latin typeface="Century Gothic" panose="020B0502020202020204" pitchFamily="34" charset="0"/>
            </a:endParaRPr>
          </a:p>
          <a:p>
            <a:pPr marL="342900" indent="-342900">
              <a:buFont typeface="Arial" panose="020B0604020202020204" pitchFamily="34" charset="0"/>
              <a:buChar char="•"/>
            </a:pPr>
            <a:r>
              <a:rPr lang="en-GB" sz="1800" dirty="0">
                <a:solidFill>
                  <a:srgbClr val="000000"/>
                </a:solidFill>
                <a:latin typeface="Century Gothic" panose="020B0502020202020204" pitchFamily="34" charset="0"/>
              </a:rPr>
              <a:t>The template risk assessment can be </a:t>
            </a:r>
            <a:r>
              <a:rPr lang="en-GB" sz="1800" dirty="0">
                <a:latin typeface="Century Gothic" panose="020B0502020202020204" pitchFamily="34" charset="0"/>
              </a:rPr>
              <a:t>found </a:t>
            </a:r>
            <a:r>
              <a:rPr lang="en-GB" sz="1800" dirty="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here</a:t>
            </a:r>
            <a:r>
              <a:rPr lang="en-GB" sz="1800" dirty="0">
                <a:latin typeface="Century Gothic" panose="020B0502020202020204" pitchFamily="34" charset="0"/>
              </a:rPr>
              <a:t>.</a:t>
            </a:r>
            <a:endParaRPr lang="en-GB" sz="1800" b="0" i="0" dirty="0">
              <a:effectLst/>
              <a:latin typeface="Century Gothic" panose="020B0502020202020204" pitchFamily="34" charset="0"/>
            </a:endParaRPr>
          </a:p>
        </p:txBody>
      </p:sp>
    </p:spTree>
    <p:extLst>
      <p:ext uri="{BB962C8B-B14F-4D97-AF65-F5344CB8AC3E}">
        <p14:creationId xmlns:p14="http://schemas.microsoft.com/office/powerpoint/2010/main" val="41309763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B818DE-647A-1556-4F82-D63DC3E1C757}"/>
              </a:ext>
            </a:extLst>
          </p:cNvPr>
          <p:cNvSpPr>
            <a:spLocks noGrp="1"/>
          </p:cNvSpPr>
          <p:nvPr>
            <p:ph type="title"/>
          </p:nvPr>
        </p:nvSpPr>
        <p:spPr/>
        <p:txBody>
          <a:bodyPr/>
          <a:lstStyle/>
          <a:p>
            <a:r>
              <a:rPr lang="en-GB">
                <a:latin typeface="Century Gothic" panose="020B0502020202020204" pitchFamily="34" charset="0"/>
              </a:rPr>
              <a:t>Practical Activity</a:t>
            </a:r>
            <a:endParaRPr lang="en-GB" dirty="0">
              <a:latin typeface="Century Gothic" panose="020B0502020202020204" pitchFamily="34" charset="0"/>
            </a:endParaRPr>
          </a:p>
        </p:txBody>
      </p:sp>
      <p:sp>
        <p:nvSpPr>
          <p:cNvPr id="3" name="TextBox 2">
            <a:extLst>
              <a:ext uri="{FF2B5EF4-FFF2-40B4-BE49-F238E27FC236}">
                <a16:creationId xmlns:a16="http://schemas.microsoft.com/office/drawing/2014/main" id="{9610226E-A12D-814A-C246-9385B73071CF}"/>
              </a:ext>
            </a:extLst>
          </p:cNvPr>
          <p:cNvSpPr txBox="1"/>
          <p:nvPr/>
        </p:nvSpPr>
        <p:spPr>
          <a:xfrm>
            <a:off x="478287" y="885828"/>
            <a:ext cx="10869561" cy="3293209"/>
          </a:xfrm>
          <a:prstGeom prst="rect">
            <a:avLst/>
          </a:prstGeom>
          <a:noFill/>
        </p:spPr>
        <p:txBody>
          <a:bodyPr wrap="square" rtlCol="0">
            <a:spAutoFit/>
          </a:bodyPr>
          <a:lstStyle/>
          <a:p>
            <a:pPr marL="342900" indent="-342900">
              <a:buFont typeface="Arial" panose="020B0604020202020204" pitchFamily="34" charset="0"/>
              <a:buChar char="•"/>
            </a:pPr>
            <a:r>
              <a:rPr lang="en-US" sz="1600" dirty="0">
                <a:latin typeface="Century Gothic" panose="020B0502020202020204" pitchFamily="34" charset="0"/>
              </a:rPr>
              <a:t>This lesson contains a practical activity (either a whole class activity or a demonstration)</a:t>
            </a:r>
            <a:endParaRPr lang="en-US" sz="1600" b="0" i="0" dirty="0">
              <a:solidFill>
                <a:srgbClr val="000000"/>
              </a:solidFill>
              <a:effectLst/>
              <a:latin typeface="Century Gothic" panose="020B0502020202020204" pitchFamily="34" charset="0"/>
            </a:endParaRPr>
          </a:p>
          <a:p>
            <a:pPr marL="342900" indent="-342900">
              <a:buFont typeface="Arial" panose="020B0604020202020204" pitchFamily="34" charset="0"/>
              <a:buChar char="•"/>
            </a:pPr>
            <a:r>
              <a:rPr lang="en-GB" sz="1600" b="1" i="0" dirty="0">
                <a:solidFill>
                  <a:srgbClr val="000000"/>
                </a:solidFill>
                <a:effectLst/>
                <a:latin typeface="Century Gothic" panose="020B0502020202020204" pitchFamily="34" charset="0"/>
              </a:rPr>
              <a:t>A risk assessment </a:t>
            </a:r>
            <a:r>
              <a:rPr lang="en-GB" sz="1600" b="0" i="0" dirty="0">
                <a:solidFill>
                  <a:srgbClr val="000000"/>
                </a:solidFill>
                <a:effectLst/>
                <a:latin typeface="Century Gothic" panose="020B0502020202020204" pitchFamily="34" charset="0"/>
              </a:rPr>
              <a:t>must be completed for this practical</a:t>
            </a:r>
          </a:p>
          <a:p>
            <a:pPr marL="342900" indent="-342900">
              <a:buFont typeface="Arial" panose="020B0604020202020204" pitchFamily="34" charset="0"/>
              <a:buChar char="•"/>
            </a:pPr>
            <a:r>
              <a:rPr lang="en-GB" sz="1600" dirty="0">
                <a:solidFill>
                  <a:srgbClr val="000000"/>
                </a:solidFill>
                <a:latin typeface="Century Gothic" panose="020B0502020202020204" pitchFamily="34" charset="0"/>
              </a:rPr>
              <a:t>The template risk assessment can be </a:t>
            </a:r>
            <a:r>
              <a:rPr lang="en-GB" sz="1600" dirty="0">
                <a:latin typeface="Century Gothic" panose="020B0502020202020204" pitchFamily="34" charset="0"/>
              </a:rPr>
              <a:t>found </a:t>
            </a:r>
            <a:r>
              <a:rPr lang="en-GB" sz="1600" dirty="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here</a:t>
            </a:r>
            <a:r>
              <a:rPr lang="en-GB" sz="1600" dirty="0">
                <a:latin typeface="Century Gothic" panose="020B0502020202020204" pitchFamily="34" charset="0"/>
              </a:rPr>
              <a:t>.</a:t>
            </a:r>
            <a:endParaRPr lang="en-GB" sz="1600" b="0" i="0" dirty="0">
              <a:effectLst/>
              <a:latin typeface="Century Gothic" panose="020B0502020202020204" pitchFamily="34" charset="0"/>
            </a:endParaRPr>
          </a:p>
          <a:p>
            <a:pPr marL="342900" indent="-342900">
              <a:buFont typeface="Arial" panose="020B0604020202020204" pitchFamily="34" charset="0"/>
              <a:buChar char="•"/>
            </a:pPr>
            <a:r>
              <a:rPr lang="en-GB" sz="1600" b="0" i="0" dirty="0">
                <a:solidFill>
                  <a:srgbClr val="000000"/>
                </a:solidFill>
                <a:effectLst/>
                <a:latin typeface="Century Gothic" panose="020B0502020202020204" pitchFamily="34" charset="0"/>
              </a:rPr>
              <a:t>The risk assessment should be specific to the class involved and written only by the teaching member of staff</a:t>
            </a:r>
            <a:endParaRPr lang="en-GB" sz="1600" dirty="0">
              <a:solidFill>
                <a:srgbClr val="000000"/>
              </a:solidFill>
              <a:latin typeface="Century Gothic" panose="020B0502020202020204" pitchFamily="34" charset="0"/>
            </a:endParaRPr>
          </a:p>
          <a:p>
            <a:pPr marL="342900" indent="-342900">
              <a:buFont typeface="Arial" panose="020B0604020202020204" pitchFamily="34" charset="0"/>
              <a:buChar char="•"/>
            </a:pPr>
            <a:r>
              <a:rPr lang="en-GB" sz="1600" b="0" i="0" dirty="0">
                <a:solidFill>
                  <a:srgbClr val="000000"/>
                </a:solidFill>
                <a:effectLst/>
                <a:latin typeface="Century Gothic" panose="020B0502020202020204" pitchFamily="34" charset="0"/>
              </a:rPr>
              <a:t>The risk assessment should refer to the current CLEAPSS </a:t>
            </a:r>
            <a:r>
              <a:rPr lang="en-GB" sz="1600" b="1" i="0" dirty="0" err="1">
                <a:solidFill>
                  <a:srgbClr val="000000"/>
                </a:solidFill>
                <a:effectLst/>
                <a:latin typeface="Century Gothic" panose="020B0502020202020204" pitchFamily="34" charset="0"/>
              </a:rPr>
              <a:t>Hazcards</a:t>
            </a:r>
            <a:r>
              <a:rPr lang="en-GB" sz="1600" b="0" i="0" dirty="0">
                <a:solidFill>
                  <a:srgbClr val="000000"/>
                </a:solidFill>
                <a:effectLst/>
                <a:latin typeface="Century Gothic" panose="020B0502020202020204" pitchFamily="34" charset="0"/>
              </a:rPr>
              <a:t> for all chemicals used in the practical for safety and disposal notes. </a:t>
            </a:r>
          </a:p>
          <a:p>
            <a:pPr marL="342900" indent="-342900">
              <a:buFont typeface="Arial" panose="020B0604020202020204" pitchFamily="34" charset="0"/>
              <a:buChar char="•"/>
            </a:pPr>
            <a:r>
              <a:rPr lang="en-GB" sz="1600" b="0" i="0" dirty="0">
                <a:solidFill>
                  <a:srgbClr val="000000"/>
                </a:solidFill>
                <a:effectLst/>
                <a:latin typeface="Century Gothic" panose="020B0502020202020204" pitchFamily="34" charset="0"/>
              </a:rPr>
              <a:t>A list of chemicals used can be found in the Practical Guide</a:t>
            </a:r>
          </a:p>
          <a:p>
            <a:pPr marL="342900" indent="-342900">
              <a:buFont typeface="Arial" panose="020B0604020202020204" pitchFamily="34" charset="0"/>
              <a:buChar char="•"/>
            </a:pPr>
            <a:r>
              <a:rPr lang="en-GB" sz="1600" b="0" i="0" dirty="0">
                <a:solidFill>
                  <a:srgbClr val="000000"/>
                </a:solidFill>
                <a:effectLst/>
                <a:latin typeface="Century Gothic" panose="020B0502020202020204" pitchFamily="34" charset="0"/>
              </a:rPr>
              <a:t>It is good practice for students to wear safety spectacles during all class practicals and demonstrations</a:t>
            </a:r>
          </a:p>
          <a:p>
            <a:endParaRPr lang="en-US" sz="1600" dirty="0">
              <a:latin typeface="Century Gothic" panose="020B0502020202020204" pitchFamily="34" charset="0"/>
            </a:endParaRPr>
          </a:p>
          <a:p>
            <a:r>
              <a:rPr lang="en-US" sz="1600" dirty="0">
                <a:latin typeface="Century Gothic" panose="020B0502020202020204" pitchFamily="34" charset="0"/>
              </a:rPr>
              <a:t>Thank you for reading! </a:t>
            </a:r>
          </a:p>
          <a:p>
            <a:endParaRPr lang="en-US" sz="1600" b="1" dirty="0">
              <a:latin typeface="Century Gothic" panose="020B0502020202020204" pitchFamily="34" charset="0"/>
            </a:endParaRPr>
          </a:p>
          <a:p>
            <a:r>
              <a:rPr lang="en-US" sz="1600" b="1" dirty="0">
                <a:latin typeface="Century Gothic" panose="020B0502020202020204" pitchFamily="34" charset="0"/>
              </a:rPr>
              <a:t>The Science Mastery Team</a:t>
            </a:r>
          </a:p>
        </p:txBody>
      </p:sp>
      <p:pic>
        <p:nvPicPr>
          <p:cNvPr id="5" name="Picture 4">
            <a:extLst>
              <a:ext uri="{FF2B5EF4-FFF2-40B4-BE49-F238E27FC236}">
                <a16:creationId xmlns:a16="http://schemas.microsoft.com/office/drawing/2014/main" id="{3F8266AC-5E7E-51F0-0D97-FFC63321C383}"/>
              </a:ext>
            </a:extLst>
          </p:cNvPr>
          <p:cNvPicPr>
            <a:picLocks noChangeAspect="1"/>
          </p:cNvPicPr>
          <p:nvPr/>
        </p:nvPicPr>
        <p:blipFill>
          <a:blip r:embed="rId4"/>
          <a:stretch>
            <a:fillRect/>
          </a:stretch>
        </p:blipFill>
        <p:spPr>
          <a:xfrm>
            <a:off x="7327894" y="3866231"/>
            <a:ext cx="4029917" cy="2850330"/>
          </a:xfrm>
          <a:prstGeom prst="rect">
            <a:avLst/>
          </a:prstGeom>
          <a:ln>
            <a:solidFill>
              <a:schemeClr val="tx1"/>
            </a:solidFill>
          </a:ln>
        </p:spPr>
      </p:pic>
    </p:spTree>
    <p:extLst>
      <p:ext uri="{BB962C8B-B14F-4D97-AF65-F5344CB8AC3E}">
        <p14:creationId xmlns:p14="http://schemas.microsoft.com/office/powerpoint/2010/main" val="255824410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ADA5D-EF3B-BD4E-93D1-EBAA704F36FE}"/>
              </a:ext>
            </a:extLst>
          </p:cNvPr>
          <p:cNvSpPr>
            <a:spLocks noGrp="1"/>
          </p:cNvSpPr>
          <p:nvPr>
            <p:ph type="title"/>
          </p:nvPr>
        </p:nvSpPr>
        <p:spPr/>
        <p:txBody>
          <a:bodyPr/>
          <a:lstStyle/>
          <a:p>
            <a:r>
              <a:rPr lang="en-US" dirty="0">
                <a:latin typeface="Century Gothic"/>
                <a:cs typeface="Arial"/>
              </a:rPr>
              <a:t>Osmosis</a:t>
            </a:r>
          </a:p>
        </p:txBody>
      </p:sp>
      <p:sp>
        <p:nvSpPr>
          <p:cNvPr id="3" name="TextBox 2">
            <a:extLst>
              <a:ext uri="{FF2B5EF4-FFF2-40B4-BE49-F238E27FC236}">
                <a16:creationId xmlns:a16="http://schemas.microsoft.com/office/drawing/2014/main" id="{D8C055AC-EBD6-F04D-A144-AF4CE08268B0}"/>
              </a:ext>
            </a:extLst>
          </p:cNvPr>
          <p:cNvSpPr txBox="1"/>
          <p:nvPr/>
        </p:nvSpPr>
        <p:spPr>
          <a:xfrm>
            <a:off x="414597" y="961101"/>
            <a:ext cx="10183448" cy="3046988"/>
          </a:xfrm>
          <a:prstGeom prst="rect">
            <a:avLst/>
          </a:prstGeom>
          <a:noFill/>
        </p:spPr>
        <p:txBody>
          <a:bodyPr wrap="square" rtlCol="0">
            <a:spAutoFit/>
          </a:bodyPr>
          <a:lstStyle/>
          <a:p>
            <a:r>
              <a:rPr lang="en-GB" sz="2400" dirty="0">
                <a:latin typeface="Century Gothic" panose="020B0502020202020204" pitchFamily="34" charset="0"/>
              </a:rPr>
              <a:t>Follow the instructions on the practical sheet to carry out the experiment. </a:t>
            </a:r>
          </a:p>
          <a:p>
            <a:endParaRPr lang="en-GB" sz="2400" dirty="0">
              <a:latin typeface="Century Gothic" panose="020B0502020202020204" pitchFamily="34" charset="0"/>
            </a:endParaRPr>
          </a:p>
          <a:p>
            <a:r>
              <a:rPr lang="en-GB" sz="2400" dirty="0">
                <a:latin typeface="Century Gothic" panose="020B0502020202020204" pitchFamily="34" charset="0"/>
              </a:rPr>
              <a:t>Complete the aim, results and conclusion sections and answer the questions. </a:t>
            </a:r>
          </a:p>
          <a:p>
            <a:endParaRPr lang="en-GB" sz="2400" dirty="0">
              <a:latin typeface="Century Gothic" panose="020B0502020202020204" pitchFamily="34" charset="0"/>
            </a:endParaRPr>
          </a:p>
          <a:p>
            <a:endParaRPr lang="en-US" sz="2400" dirty="0"/>
          </a:p>
          <a:p>
            <a:endParaRPr lang="en-US" sz="2400" dirty="0"/>
          </a:p>
        </p:txBody>
      </p:sp>
      <p:pic>
        <p:nvPicPr>
          <p:cNvPr id="4" name="Picture 3">
            <a:extLst>
              <a:ext uri="{FF2B5EF4-FFF2-40B4-BE49-F238E27FC236}">
                <a16:creationId xmlns:a16="http://schemas.microsoft.com/office/drawing/2014/main" id="{5147FF8B-6E87-F340-A9CA-773339B8CE8D}"/>
              </a:ext>
            </a:extLst>
          </p:cNvPr>
          <p:cNvPicPr>
            <a:picLocks noChangeAspect="1"/>
          </p:cNvPicPr>
          <p:nvPr/>
        </p:nvPicPr>
        <p:blipFill>
          <a:blip r:embed="rId3"/>
          <a:stretch>
            <a:fillRect/>
          </a:stretch>
        </p:blipFill>
        <p:spPr>
          <a:xfrm>
            <a:off x="1161535" y="3020682"/>
            <a:ext cx="8031892" cy="3232099"/>
          </a:xfrm>
          <a:prstGeom prst="rect">
            <a:avLst/>
          </a:prstGeom>
        </p:spPr>
      </p:pic>
      <p:sp>
        <p:nvSpPr>
          <p:cNvPr id="5" name="Text Box 3">
            <a:extLst>
              <a:ext uri="{FF2B5EF4-FFF2-40B4-BE49-F238E27FC236}">
                <a16:creationId xmlns:a16="http://schemas.microsoft.com/office/drawing/2014/main" id="{B2D7AB9B-673A-744A-AC7C-A57FD6FD95A5}"/>
              </a:ext>
            </a:extLst>
          </p:cNvPr>
          <p:cNvSpPr txBox="1"/>
          <p:nvPr/>
        </p:nvSpPr>
        <p:spPr>
          <a:xfrm>
            <a:off x="2663774" y="5735443"/>
            <a:ext cx="5653749" cy="489511"/>
          </a:xfrm>
          <a:prstGeom prst="rect">
            <a:avLst/>
          </a:prstGeom>
          <a:solidFill>
            <a:schemeClr val="accent3">
              <a:lumMod val="20000"/>
              <a:lumOff val="80000"/>
            </a:schemeClr>
          </a:solid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nSpc>
                <a:spcPct val="107000"/>
              </a:lnSpc>
              <a:spcAft>
                <a:spcPts val="800"/>
              </a:spcAft>
            </a:pPr>
            <a:r>
              <a:rPr lang="en-GB" sz="1600" dirty="0">
                <a:effectLst/>
                <a:latin typeface="Century Gothic" panose="020B0502020202020204" pitchFamily="34" charset="0"/>
                <a:ea typeface="Calibri" panose="020F0502020204030204" pitchFamily="34" charset="0"/>
                <a:cs typeface="Times New Roman" panose="02020603050405020304" pitchFamily="18" charset="0"/>
              </a:rPr>
              <a:t>salt solution     salt solution     salt solution      salt solution</a:t>
            </a:r>
            <a:endParaRPr lang="en-GB"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837618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3718AA55-FE36-0705-27D9-6D9DB3800F26}"/>
              </a:ext>
            </a:extLst>
          </p:cNvPr>
          <p:cNvGraphicFramePr>
            <a:graphicFrameLocks/>
          </p:cNvGraphicFramePr>
          <p:nvPr>
            <p:extLst>
              <p:ext uri="{D42A27DB-BD31-4B8C-83A1-F6EECF244321}">
                <p14:modId xmlns:p14="http://schemas.microsoft.com/office/powerpoint/2010/main" val="2406702157"/>
              </p:ext>
            </p:extLst>
          </p:nvPr>
        </p:nvGraphicFramePr>
        <p:xfrm>
          <a:off x="5507566" y="1964266"/>
          <a:ext cx="5803900" cy="4646083"/>
        </p:xfrm>
        <a:graphic>
          <a:graphicData uri="http://schemas.openxmlformats.org/drawingml/2006/chart">
            <c:chart xmlns:c="http://schemas.openxmlformats.org/drawingml/2006/chart" xmlns:r="http://schemas.openxmlformats.org/officeDocument/2006/relationships" r:id="rId3"/>
          </a:graphicData>
        </a:graphic>
      </p:graphicFrame>
      <p:sp>
        <p:nvSpPr>
          <p:cNvPr id="6" name="Title 2">
            <a:extLst>
              <a:ext uri="{FF2B5EF4-FFF2-40B4-BE49-F238E27FC236}">
                <a16:creationId xmlns:a16="http://schemas.microsoft.com/office/drawing/2014/main" id="{9D36C08F-F46A-D5CB-F0E3-E1AD734E0BBB}"/>
              </a:ext>
            </a:extLst>
          </p:cNvPr>
          <p:cNvSpPr txBox="1">
            <a:spLocks/>
          </p:cNvSpPr>
          <p:nvPr/>
        </p:nvSpPr>
        <p:spPr>
          <a:xfrm>
            <a:off x="186689" y="104454"/>
            <a:ext cx="10620000" cy="461665"/>
          </a:xfrm>
          <a:prstGeom prst="rect">
            <a:avLst/>
          </a:prstGeom>
        </p:spPr>
        <p:txBody>
          <a:bodyPr>
            <a:normAutofit/>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GB" sz="2600" b="1" dirty="0">
                <a:latin typeface="Century Gothic" panose="020B0502020202020204" pitchFamily="34" charset="0"/>
              </a:rPr>
              <a:t>I: Interpreting results</a:t>
            </a:r>
            <a:endParaRPr lang="en-GB" sz="2600" b="1" i="1" dirty="0">
              <a:latin typeface="Century Gothic" panose="020B0502020202020204" pitchFamily="34" charset="0"/>
            </a:endParaRPr>
          </a:p>
        </p:txBody>
      </p:sp>
      <p:sp>
        <p:nvSpPr>
          <p:cNvPr id="7" name="TextBox 6">
            <a:extLst>
              <a:ext uri="{FF2B5EF4-FFF2-40B4-BE49-F238E27FC236}">
                <a16:creationId xmlns:a16="http://schemas.microsoft.com/office/drawing/2014/main" id="{31837744-573C-A597-2504-0F13F07C48F0}"/>
              </a:ext>
            </a:extLst>
          </p:cNvPr>
          <p:cNvSpPr txBox="1"/>
          <p:nvPr/>
        </p:nvSpPr>
        <p:spPr>
          <a:xfrm>
            <a:off x="185705" y="692032"/>
            <a:ext cx="10990295" cy="830997"/>
          </a:xfrm>
          <a:prstGeom prst="rect">
            <a:avLst/>
          </a:prstGeom>
          <a:noFill/>
          <a:ln>
            <a:noFill/>
          </a:ln>
        </p:spPr>
        <p:txBody>
          <a:bodyPr wrap="square" rtlCol="0">
            <a:spAutoFit/>
          </a:bodyPr>
          <a:lstStyle/>
          <a:p>
            <a:pPr algn="l">
              <a:spcBef>
                <a:spcPts val="1200"/>
              </a:spcBef>
              <a:spcAft>
                <a:spcPts val="0"/>
              </a:spcAft>
            </a:pPr>
            <a:r>
              <a:rPr lang="en-GB" sz="2400" dirty="0">
                <a:solidFill>
                  <a:srgbClr val="222222"/>
                </a:solidFill>
                <a:latin typeface="Century Gothic" panose="020B0502020202020204" pitchFamily="34" charset="0"/>
              </a:rPr>
              <a:t>A student investigated the effect of different concentrations of sugar solution on the percentage change in mass of potato pieces.</a:t>
            </a:r>
            <a:endParaRPr lang="en-GB" sz="2400" b="0" i="0" dirty="0">
              <a:solidFill>
                <a:srgbClr val="222222"/>
              </a:solidFill>
              <a:effectLst/>
              <a:latin typeface="Century Gothic" panose="020B0502020202020204" pitchFamily="34" charset="0"/>
            </a:endParaRPr>
          </a:p>
        </p:txBody>
      </p:sp>
      <p:sp>
        <p:nvSpPr>
          <p:cNvPr id="8" name="TextBox 7">
            <a:extLst>
              <a:ext uri="{FF2B5EF4-FFF2-40B4-BE49-F238E27FC236}">
                <a16:creationId xmlns:a16="http://schemas.microsoft.com/office/drawing/2014/main" id="{E86029C8-F3CB-1031-543C-FC728E9D9476}"/>
              </a:ext>
            </a:extLst>
          </p:cNvPr>
          <p:cNvSpPr txBox="1"/>
          <p:nvPr/>
        </p:nvSpPr>
        <p:spPr>
          <a:xfrm>
            <a:off x="177684" y="1839042"/>
            <a:ext cx="5340799" cy="1107996"/>
          </a:xfrm>
          <a:prstGeom prst="rect">
            <a:avLst/>
          </a:prstGeom>
          <a:noFill/>
          <a:ln>
            <a:noFill/>
          </a:ln>
        </p:spPr>
        <p:txBody>
          <a:bodyPr wrap="square" rtlCol="0">
            <a:spAutoFit/>
          </a:bodyPr>
          <a:lstStyle/>
          <a:p>
            <a:pPr algn="l">
              <a:spcBef>
                <a:spcPts val="1200"/>
              </a:spcBef>
              <a:spcAft>
                <a:spcPts val="0"/>
              </a:spcAft>
            </a:pPr>
            <a:r>
              <a:rPr lang="en-GB" sz="2200" dirty="0">
                <a:solidFill>
                  <a:srgbClr val="222222"/>
                </a:solidFill>
                <a:latin typeface="Century Gothic" panose="020B0502020202020204" pitchFamily="34" charset="0"/>
              </a:rPr>
              <a:t>What is the percentage change in mass of potato when placed in 0.1 mol/dm</a:t>
            </a:r>
            <a:r>
              <a:rPr lang="en-GB" sz="2200" baseline="30000" dirty="0">
                <a:solidFill>
                  <a:srgbClr val="222222"/>
                </a:solidFill>
                <a:latin typeface="Century Gothic" panose="020B0502020202020204" pitchFamily="34" charset="0"/>
              </a:rPr>
              <a:t>3</a:t>
            </a:r>
            <a:r>
              <a:rPr lang="en-GB" sz="2200" dirty="0">
                <a:solidFill>
                  <a:srgbClr val="222222"/>
                </a:solidFill>
                <a:latin typeface="Century Gothic" panose="020B0502020202020204" pitchFamily="34" charset="0"/>
              </a:rPr>
              <a:t> sugar solution?</a:t>
            </a:r>
            <a:endParaRPr lang="en-GB" sz="2200" b="0" i="0" dirty="0">
              <a:solidFill>
                <a:srgbClr val="222222"/>
              </a:solidFill>
              <a:effectLst/>
              <a:latin typeface="Century Gothic" panose="020B0502020202020204" pitchFamily="34" charset="0"/>
            </a:endParaRPr>
          </a:p>
        </p:txBody>
      </p:sp>
      <p:sp>
        <p:nvSpPr>
          <p:cNvPr id="9" name="TextBox 8">
            <a:extLst>
              <a:ext uri="{FF2B5EF4-FFF2-40B4-BE49-F238E27FC236}">
                <a16:creationId xmlns:a16="http://schemas.microsoft.com/office/drawing/2014/main" id="{22A86141-4D68-03FB-C0DB-13CA3D28B9D4}"/>
              </a:ext>
            </a:extLst>
          </p:cNvPr>
          <p:cNvSpPr txBox="1"/>
          <p:nvPr/>
        </p:nvSpPr>
        <p:spPr>
          <a:xfrm>
            <a:off x="270498" y="3012767"/>
            <a:ext cx="1349755" cy="400110"/>
          </a:xfrm>
          <a:prstGeom prst="rect">
            <a:avLst/>
          </a:prstGeom>
          <a:noFill/>
          <a:ln>
            <a:noFill/>
          </a:ln>
        </p:spPr>
        <p:txBody>
          <a:bodyPr wrap="square" rtlCol="0">
            <a:spAutoFit/>
          </a:bodyPr>
          <a:lstStyle/>
          <a:p>
            <a:pPr algn="l">
              <a:spcBef>
                <a:spcPts val="1200"/>
              </a:spcBef>
              <a:spcAft>
                <a:spcPts val="0"/>
              </a:spcAft>
            </a:pPr>
            <a:r>
              <a:rPr lang="en-GB" sz="2000" b="1" i="0" dirty="0">
                <a:solidFill>
                  <a:schemeClr val="accent1"/>
                </a:solidFill>
                <a:effectLst/>
                <a:latin typeface="Century Gothic" panose="020B0502020202020204" pitchFamily="34" charset="0"/>
              </a:rPr>
              <a:t>(+)14%</a:t>
            </a:r>
            <a:endParaRPr lang="en-GB" sz="2000" b="1" i="1" dirty="0">
              <a:solidFill>
                <a:schemeClr val="accent1"/>
              </a:solidFill>
              <a:effectLst/>
              <a:latin typeface="Century Gothic" panose="020B0502020202020204" pitchFamily="34" charset="0"/>
            </a:endParaRPr>
          </a:p>
        </p:txBody>
      </p:sp>
      <p:sp>
        <p:nvSpPr>
          <p:cNvPr id="10" name="TextBox 9">
            <a:extLst>
              <a:ext uri="{FF2B5EF4-FFF2-40B4-BE49-F238E27FC236}">
                <a16:creationId xmlns:a16="http://schemas.microsoft.com/office/drawing/2014/main" id="{84A1E9DD-9BC2-CABB-6E25-C04D89F321CA}"/>
              </a:ext>
            </a:extLst>
          </p:cNvPr>
          <p:cNvSpPr txBox="1"/>
          <p:nvPr/>
        </p:nvSpPr>
        <p:spPr>
          <a:xfrm>
            <a:off x="246435" y="4239988"/>
            <a:ext cx="5247986" cy="1785104"/>
          </a:xfrm>
          <a:prstGeom prst="rect">
            <a:avLst/>
          </a:prstGeom>
          <a:noFill/>
          <a:ln>
            <a:noFill/>
          </a:ln>
        </p:spPr>
        <p:txBody>
          <a:bodyPr wrap="square" rtlCol="0">
            <a:spAutoFit/>
          </a:bodyPr>
          <a:lstStyle/>
          <a:p>
            <a:pPr algn="l">
              <a:spcBef>
                <a:spcPts val="1200"/>
              </a:spcBef>
              <a:spcAft>
                <a:spcPts val="0"/>
              </a:spcAft>
            </a:pPr>
            <a:r>
              <a:rPr lang="en-GB" sz="2000" b="1" u="sng" dirty="0">
                <a:solidFill>
                  <a:schemeClr val="accent1"/>
                </a:solidFill>
                <a:latin typeface="Century Gothic" panose="020B0502020202020204" pitchFamily="34" charset="0"/>
              </a:rPr>
              <a:t>Because</a:t>
            </a:r>
            <a:r>
              <a:rPr lang="en-GB" sz="2000" b="1" dirty="0">
                <a:solidFill>
                  <a:schemeClr val="accent1"/>
                </a:solidFill>
                <a:latin typeface="Century Gothic" panose="020B0502020202020204" pitchFamily="34" charset="0"/>
              </a:rPr>
              <a:t> the </a:t>
            </a:r>
            <a:r>
              <a:rPr lang="en-GB" sz="2000" b="1" i="0" dirty="0">
                <a:solidFill>
                  <a:schemeClr val="accent1"/>
                </a:solidFill>
                <a:effectLst/>
                <a:latin typeface="Century Gothic" panose="020B0502020202020204" pitchFamily="34" charset="0"/>
              </a:rPr>
              <a:t>concentration of sugar is lower in the solution than concentration inside the potato cells </a:t>
            </a:r>
          </a:p>
          <a:p>
            <a:pPr algn="l">
              <a:spcBef>
                <a:spcPts val="1200"/>
              </a:spcBef>
              <a:spcAft>
                <a:spcPts val="0"/>
              </a:spcAft>
            </a:pPr>
            <a:r>
              <a:rPr lang="en-GB" sz="2000" b="1" u="sng" dirty="0">
                <a:solidFill>
                  <a:schemeClr val="accent1"/>
                </a:solidFill>
                <a:latin typeface="Century Gothic" panose="020B0502020202020204" pitchFamily="34" charset="0"/>
              </a:rPr>
              <a:t>So</a:t>
            </a:r>
            <a:r>
              <a:rPr lang="en-GB" sz="2000" b="1" dirty="0">
                <a:solidFill>
                  <a:schemeClr val="accent1"/>
                </a:solidFill>
                <a:latin typeface="Century Gothic" panose="020B0502020202020204" pitchFamily="34" charset="0"/>
              </a:rPr>
              <a:t>, </a:t>
            </a:r>
            <a:r>
              <a:rPr lang="en-GB" sz="2000" b="1" i="0" dirty="0">
                <a:solidFill>
                  <a:schemeClr val="accent1"/>
                </a:solidFill>
                <a:effectLst/>
                <a:latin typeface="Century Gothic" panose="020B0502020202020204" pitchFamily="34" charset="0"/>
              </a:rPr>
              <a:t>water moves </a:t>
            </a:r>
            <a:r>
              <a:rPr lang="en-GB" sz="2000" b="1" i="0" u="sng" dirty="0">
                <a:solidFill>
                  <a:schemeClr val="accent1"/>
                </a:solidFill>
                <a:effectLst/>
                <a:latin typeface="Century Gothic" panose="020B0502020202020204" pitchFamily="34" charset="0"/>
              </a:rPr>
              <a:t>into</a:t>
            </a:r>
            <a:r>
              <a:rPr lang="en-GB" sz="2000" b="1" i="0" dirty="0">
                <a:solidFill>
                  <a:schemeClr val="accent1"/>
                </a:solidFill>
                <a:effectLst/>
                <a:latin typeface="Century Gothic" panose="020B0502020202020204" pitchFamily="34" charset="0"/>
              </a:rPr>
              <a:t> the cells via osmosis</a:t>
            </a:r>
            <a:endParaRPr lang="en-GB" sz="2000" b="1" i="1" dirty="0">
              <a:solidFill>
                <a:schemeClr val="accent1"/>
              </a:solidFill>
              <a:effectLst/>
              <a:latin typeface="Century Gothic" panose="020B0502020202020204" pitchFamily="34" charset="0"/>
            </a:endParaRPr>
          </a:p>
        </p:txBody>
      </p:sp>
      <p:sp>
        <p:nvSpPr>
          <p:cNvPr id="11" name="TextBox 10">
            <a:extLst>
              <a:ext uri="{FF2B5EF4-FFF2-40B4-BE49-F238E27FC236}">
                <a16:creationId xmlns:a16="http://schemas.microsoft.com/office/drawing/2014/main" id="{3E91CA01-39BA-B181-DCCE-1548B09DFD9C}"/>
              </a:ext>
            </a:extLst>
          </p:cNvPr>
          <p:cNvSpPr txBox="1"/>
          <p:nvPr/>
        </p:nvSpPr>
        <p:spPr>
          <a:xfrm>
            <a:off x="233831" y="3467316"/>
            <a:ext cx="5340799" cy="769441"/>
          </a:xfrm>
          <a:prstGeom prst="rect">
            <a:avLst/>
          </a:prstGeom>
          <a:noFill/>
          <a:ln>
            <a:noFill/>
          </a:ln>
        </p:spPr>
        <p:txBody>
          <a:bodyPr wrap="square" rtlCol="0">
            <a:spAutoFit/>
          </a:bodyPr>
          <a:lstStyle/>
          <a:p>
            <a:pPr algn="l">
              <a:spcBef>
                <a:spcPts val="1200"/>
              </a:spcBef>
              <a:spcAft>
                <a:spcPts val="0"/>
              </a:spcAft>
            </a:pPr>
            <a:r>
              <a:rPr lang="en-GB" sz="2000" b="1" i="0" dirty="0">
                <a:solidFill>
                  <a:srgbClr val="009999"/>
                </a:solidFill>
                <a:effectLst/>
                <a:latin typeface="Century Gothic" panose="020B0502020202020204" pitchFamily="34" charset="0"/>
              </a:rPr>
              <a:t>Explain</a:t>
            </a:r>
            <a:r>
              <a:rPr lang="en-GB" sz="2200" dirty="0">
                <a:solidFill>
                  <a:srgbClr val="222222"/>
                </a:solidFill>
                <a:latin typeface="Century Gothic" panose="020B0502020202020204" pitchFamily="34" charset="0"/>
              </a:rPr>
              <a:t> why this would have happened.</a:t>
            </a:r>
            <a:endParaRPr lang="en-GB" sz="2200" b="0" i="0" dirty="0">
              <a:solidFill>
                <a:srgbClr val="222222"/>
              </a:solidFill>
              <a:effectLst/>
              <a:latin typeface="Century Gothic" panose="020B0502020202020204" pitchFamily="34" charset="0"/>
            </a:endParaRPr>
          </a:p>
        </p:txBody>
      </p:sp>
    </p:spTree>
    <p:extLst>
      <p:ext uri="{BB962C8B-B14F-4D97-AF65-F5344CB8AC3E}">
        <p14:creationId xmlns:p14="http://schemas.microsoft.com/office/powerpoint/2010/main" val="14249654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F3CD3F9-8E56-4A28-98DA-2A75C3E596FB}"/>
            </a:ext>
          </a:extLst>
        </p:cNvPr>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EDC57091-9CEA-FACD-03D3-A3ACED65A4FB}"/>
              </a:ext>
            </a:extLst>
          </p:cNvPr>
          <p:cNvGraphicFramePr>
            <a:graphicFrameLocks/>
          </p:cNvGraphicFramePr>
          <p:nvPr/>
        </p:nvGraphicFramePr>
        <p:xfrm>
          <a:off x="5507566" y="1964266"/>
          <a:ext cx="5803900" cy="4646083"/>
        </p:xfrm>
        <a:graphic>
          <a:graphicData uri="http://schemas.openxmlformats.org/drawingml/2006/chart">
            <c:chart xmlns:c="http://schemas.openxmlformats.org/drawingml/2006/chart" xmlns:r="http://schemas.openxmlformats.org/officeDocument/2006/relationships" r:id="rId2"/>
          </a:graphicData>
        </a:graphic>
      </p:graphicFrame>
      <p:sp>
        <p:nvSpPr>
          <p:cNvPr id="6" name="Title 2">
            <a:extLst>
              <a:ext uri="{FF2B5EF4-FFF2-40B4-BE49-F238E27FC236}">
                <a16:creationId xmlns:a16="http://schemas.microsoft.com/office/drawing/2014/main" id="{9D4EEEAA-5D34-A57F-2F79-4A1FD7005F6B}"/>
              </a:ext>
            </a:extLst>
          </p:cNvPr>
          <p:cNvSpPr txBox="1">
            <a:spLocks/>
          </p:cNvSpPr>
          <p:nvPr/>
        </p:nvSpPr>
        <p:spPr>
          <a:xfrm>
            <a:off x="186689" y="104454"/>
            <a:ext cx="10620000" cy="461665"/>
          </a:xfrm>
          <a:prstGeom prst="rect">
            <a:avLst/>
          </a:prstGeom>
        </p:spPr>
        <p:txBody>
          <a:bodyPr>
            <a:normAutofit/>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GB" sz="2600" b="1" dirty="0">
                <a:latin typeface="Century Gothic" panose="020B0502020202020204" pitchFamily="34" charset="0"/>
              </a:rPr>
              <a:t>We: Interpreting results</a:t>
            </a:r>
            <a:endParaRPr lang="en-GB" sz="2600" b="1" i="1" dirty="0">
              <a:latin typeface="Century Gothic" panose="020B0502020202020204" pitchFamily="34" charset="0"/>
            </a:endParaRPr>
          </a:p>
        </p:txBody>
      </p:sp>
      <p:sp>
        <p:nvSpPr>
          <p:cNvPr id="7" name="TextBox 6">
            <a:extLst>
              <a:ext uri="{FF2B5EF4-FFF2-40B4-BE49-F238E27FC236}">
                <a16:creationId xmlns:a16="http://schemas.microsoft.com/office/drawing/2014/main" id="{94321062-4F1A-E582-E48E-C726441CACAE}"/>
              </a:ext>
            </a:extLst>
          </p:cNvPr>
          <p:cNvSpPr txBox="1"/>
          <p:nvPr/>
        </p:nvSpPr>
        <p:spPr>
          <a:xfrm>
            <a:off x="185705" y="692032"/>
            <a:ext cx="10990295" cy="830997"/>
          </a:xfrm>
          <a:prstGeom prst="rect">
            <a:avLst/>
          </a:prstGeom>
          <a:noFill/>
          <a:ln>
            <a:noFill/>
          </a:ln>
        </p:spPr>
        <p:txBody>
          <a:bodyPr wrap="square" rtlCol="0">
            <a:spAutoFit/>
          </a:bodyPr>
          <a:lstStyle/>
          <a:p>
            <a:pPr algn="l">
              <a:spcBef>
                <a:spcPts val="1200"/>
              </a:spcBef>
              <a:spcAft>
                <a:spcPts val="0"/>
              </a:spcAft>
            </a:pPr>
            <a:r>
              <a:rPr lang="en-GB" sz="2400" dirty="0">
                <a:solidFill>
                  <a:srgbClr val="222222"/>
                </a:solidFill>
                <a:latin typeface="Century Gothic" panose="020B0502020202020204" pitchFamily="34" charset="0"/>
              </a:rPr>
              <a:t>A student investigated the effect of different concentrations of sugar solution on the percentage change in mass of potato pieces.</a:t>
            </a:r>
            <a:endParaRPr lang="en-GB" sz="2400" b="0" i="0" dirty="0">
              <a:solidFill>
                <a:srgbClr val="222222"/>
              </a:solidFill>
              <a:effectLst/>
              <a:latin typeface="Century Gothic" panose="020B0502020202020204" pitchFamily="34" charset="0"/>
            </a:endParaRPr>
          </a:p>
        </p:txBody>
      </p:sp>
      <p:sp>
        <p:nvSpPr>
          <p:cNvPr id="8" name="TextBox 7">
            <a:extLst>
              <a:ext uri="{FF2B5EF4-FFF2-40B4-BE49-F238E27FC236}">
                <a16:creationId xmlns:a16="http://schemas.microsoft.com/office/drawing/2014/main" id="{00D3CABF-ABED-DB08-BE0B-EB71859D5FB5}"/>
              </a:ext>
            </a:extLst>
          </p:cNvPr>
          <p:cNvSpPr txBox="1"/>
          <p:nvPr/>
        </p:nvSpPr>
        <p:spPr>
          <a:xfrm>
            <a:off x="177684" y="1839042"/>
            <a:ext cx="5340799" cy="1107996"/>
          </a:xfrm>
          <a:prstGeom prst="rect">
            <a:avLst/>
          </a:prstGeom>
          <a:noFill/>
          <a:ln>
            <a:noFill/>
          </a:ln>
        </p:spPr>
        <p:txBody>
          <a:bodyPr wrap="square" rtlCol="0">
            <a:spAutoFit/>
          </a:bodyPr>
          <a:lstStyle/>
          <a:p>
            <a:pPr algn="l">
              <a:spcBef>
                <a:spcPts val="1200"/>
              </a:spcBef>
              <a:spcAft>
                <a:spcPts val="0"/>
              </a:spcAft>
            </a:pPr>
            <a:r>
              <a:rPr lang="en-GB" sz="2200" dirty="0">
                <a:solidFill>
                  <a:srgbClr val="222222"/>
                </a:solidFill>
                <a:latin typeface="Century Gothic" panose="020B0502020202020204" pitchFamily="34" charset="0"/>
              </a:rPr>
              <a:t>What is the percentage change in mass of potato when placed in 0.4 mol/dm</a:t>
            </a:r>
            <a:r>
              <a:rPr lang="en-GB" sz="2200" baseline="30000" dirty="0">
                <a:solidFill>
                  <a:srgbClr val="222222"/>
                </a:solidFill>
                <a:latin typeface="Century Gothic" panose="020B0502020202020204" pitchFamily="34" charset="0"/>
              </a:rPr>
              <a:t>3</a:t>
            </a:r>
            <a:r>
              <a:rPr lang="en-GB" sz="2200" dirty="0">
                <a:solidFill>
                  <a:srgbClr val="222222"/>
                </a:solidFill>
                <a:latin typeface="Century Gothic" panose="020B0502020202020204" pitchFamily="34" charset="0"/>
              </a:rPr>
              <a:t> sugar solution?</a:t>
            </a:r>
            <a:endParaRPr lang="en-GB" sz="2200" b="0" i="0" dirty="0">
              <a:solidFill>
                <a:srgbClr val="222222"/>
              </a:solidFill>
              <a:effectLst/>
              <a:latin typeface="Century Gothic" panose="020B0502020202020204" pitchFamily="34" charset="0"/>
            </a:endParaRPr>
          </a:p>
        </p:txBody>
      </p:sp>
      <p:sp>
        <p:nvSpPr>
          <p:cNvPr id="9" name="TextBox 8">
            <a:extLst>
              <a:ext uri="{FF2B5EF4-FFF2-40B4-BE49-F238E27FC236}">
                <a16:creationId xmlns:a16="http://schemas.microsoft.com/office/drawing/2014/main" id="{7CB6E07C-205A-B7FC-65BF-1AD7E4C1298C}"/>
              </a:ext>
            </a:extLst>
          </p:cNvPr>
          <p:cNvSpPr txBox="1"/>
          <p:nvPr/>
        </p:nvSpPr>
        <p:spPr>
          <a:xfrm>
            <a:off x="270498" y="3012767"/>
            <a:ext cx="1349755" cy="400110"/>
          </a:xfrm>
          <a:prstGeom prst="rect">
            <a:avLst/>
          </a:prstGeom>
          <a:noFill/>
          <a:ln>
            <a:noFill/>
          </a:ln>
        </p:spPr>
        <p:txBody>
          <a:bodyPr wrap="square" rtlCol="0">
            <a:spAutoFit/>
          </a:bodyPr>
          <a:lstStyle/>
          <a:p>
            <a:pPr algn="l">
              <a:spcBef>
                <a:spcPts val="1200"/>
              </a:spcBef>
              <a:spcAft>
                <a:spcPts val="0"/>
              </a:spcAft>
            </a:pPr>
            <a:r>
              <a:rPr lang="en-GB" sz="2000" b="1" dirty="0">
                <a:solidFill>
                  <a:schemeClr val="accent1"/>
                </a:solidFill>
                <a:latin typeface="Century Gothic" panose="020B0502020202020204" pitchFamily="34" charset="0"/>
              </a:rPr>
              <a:t>-8</a:t>
            </a:r>
            <a:r>
              <a:rPr lang="en-GB" sz="2000" b="1" i="0" dirty="0">
                <a:solidFill>
                  <a:schemeClr val="accent1"/>
                </a:solidFill>
                <a:effectLst/>
                <a:latin typeface="Century Gothic" panose="020B0502020202020204" pitchFamily="34" charset="0"/>
              </a:rPr>
              <a:t>%</a:t>
            </a:r>
            <a:endParaRPr lang="en-GB" sz="2000" b="1" i="1" dirty="0">
              <a:solidFill>
                <a:schemeClr val="accent1"/>
              </a:solidFill>
              <a:effectLst/>
              <a:latin typeface="Century Gothic" panose="020B0502020202020204" pitchFamily="34" charset="0"/>
            </a:endParaRPr>
          </a:p>
        </p:txBody>
      </p:sp>
      <p:sp>
        <p:nvSpPr>
          <p:cNvPr id="10" name="TextBox 9">
            <a:extLst>
              <a:ext uri="{FF2B5EF4-FFF2-40B4-BE49-F238E27FC236}">
                <a16:creationId xmlns:a16="http://schemas.microsoft.com/office/drawing/2014/main" id="{9EB907FB-1D0D-150D-2B8E-5E2C46E9F589}"/>
              </a:ext>
            </a:extLst>
          </p:cNvPr>
          <p:cNvSpPr txBox="1"/>
          <p:nvPr/>
        </p:nvSpPr>
        <p:spPr>
          <a:xfrm>
            <a:off x="246435" y="4239988"/>
            <a:ext cx="5247986" cy="1785104"/>
          </a:xfrm>
          <a:prstGeom prst="rect">
            <a:avLst/>
          </a:prstGeom>
          <a:noFill/>
          <a:ln>
            <a:noFill/>
          </a:ln>
        </p:spPr>
        <p:txBody>
          <a:bodyPr wrap="square" rtlCol="0">
            <a:spAutoFit/>
          </a:bodyPr>
          <a:lstStyle/>
          <a:p>
            <a:pPr algn="l">
              <a:spcBef>
                <a:spcPts val="1200"/>
              </a:spcBef>
              <a:spcAft>
                <a:spcPts val="0"/>
              </a:spcAft>
            </a:pPr>
            <a:r>
              <a:rPr lang="en-GB" sz="2000" b="1" u="sng" dirty="0">
                <a:solidFill>
                  <a:schemeClr val="accent1"/>
                </a:solidFill>
                <a:latin typeface="Century Gothic" panose="020B0502020202020204" pitchFamily="34" charset="0"/>
              </a:rPr>
              <a:t>Because</a:t>
            </a:r>
            <a:r>
              <a:rPr lang="en-GB" sz="2000" b="1" dirty="0">
                <a:solidFill>
                  <a:schemeClr val="accent1"/>
                </a:solidFill>
                <a:latin typeface="Century Gothic" panose="020B0502020202020204" pitchFamily="34" charset="0"/>
              </a:rPr>
              <a:t> the </a:t>
            </a:r>
            <a:r>
              <a:rPr lang="en-GB" sz="2000" b="1" i="0" dirty="0">
                <a:solidFill>
                  <a:schemeClr val="accent1"/>
                </a:solidFill>
                <a:effectLst/>
                <a:latin typeface="Century Gothic" panose="020B0502020202020204" pitchFamily="34" charset="0"/>
              </a:rPr>
              <a:t>concentration of sugar is greater in the solution than concentration inside the potato cells</a:t>
            </a:r>
          </a:p>
          <a:p>
            <a:pPr algn="l">
              <a:spcBef>
                <a:spcPts val="1200"/>
              </a:spcBef>
              <a:spcAft>
                <a:spcPts val="0"/>
              </a:spcAft>
            </a:pPr>
            <a:r>
              <a:rPr lang="en-GB" sz="2000" b="1" u="sng" dirty="0">
                <a:solidFill>
                  <a:schemeClr val="accent1"/>
                </a:solidFill>
                <a:latin typeface="Century Gothic" panose="020B0502020202020204" pitchFamily="34" charset="0"/>
              </a:rPr>
              <a:t>So</a:t>
            </a:r>
            <a:r>
              <a:rPr lang="en-GB" sz="2000" b="1" dirty="0">
                <a:solidFill>
                  <a:schemeClr val="accent1"/>
                </a:solidFill>
                <a:latin typeface="Century Gothic" panose="020B0502020202020204" pitchFamily="34" charset="0"/>
              </a:rPr>
              <a:t>, </a:t>
            </a:r>
            <a:r>
              <a:rPr lang="en-GB" sz="2000" b="1" i="0" dirty="0">
                <a:solidFill>
                  <a:schemeClr val="accent1"/>
                </a:solidFill>
                <a:effectLst/>
                <a:latin typeface="Century Gothic" panose="020B0502020202020204" pitchFamily="34" charset="0"/>
              </a:rPr>
              <a:t>water moves </a:t>
            </a:r>
            <a:r>
              <a:rPr lang="en-GB" sz="2000" b="1" i="0" u="sng" dirty="0">
                <a:solidFill>
                  <a:schemeClr val="accent1"/>
                </a:solidFill>
                <a:effectLst/>
                <a:latin typeface="Century Gothic" panose="020B0502020202020204" pitchFamily="34" charset="0"/>
              </a:rPr>
              <a:t>out of</a:t>
            </a:r>
            <a:r>
              <a:rPr lang="en-GB" sz="2000" b="1" i="0" dirty="0">
                <a:solidFill>
                  <a:schemeClr val="accent1"/>
                </a:solidFill>
                <a:effectLst/>
                <a:latin typeface="Century Gothic" panose="020B0502020202020204" pitchFamily="34" charset="0"/>
              </a:rPr>
              <a:t> the cells via osmosis</a:t>
            </a:r>
            <a:endParaRPr lang="en-GB" sz="2000" b="1" i="1" dirty="0">
              <a:solidFill>
                <a:schemeClr val="accent1"/>
              </a:solidFill>
              <a:effectLst/>
              <a:latin typeface="Century Gothic" panose="020B0502020202020204" pitchFamily="34" charset="0"/>
            </a:endParaRPr>
          </a:p>
        </p:txBody>
      </p:sp>
      <p:sp>
        <p:nvSpPr>
          <p:cNvPr id="11" name="TextBox 10">
            <a:extLst>
              <a:ext uri="{FF2B5EF4-FFF2-40B4-BE49-F238E27FC236}">
                <a16:creationId xmlns:a16="http://schemas.microsoft.com/office/drawing/2014/main" id="{34256EB5-29CA-D7DA-AE14-49510BEB68DD}"/>
              </a:ext>
            </a:extLst>
          </p:cNvPr>
          <p:cNvSpPr txBox="1"/>
          <p:nvPr/>
        </p:nvSpPr>
        <p:spPr>
          <a:xfrm>
            <a:off x="233831" y="3467316"/>
            <a:ext cx="5340799" cy="769441"/>
          </a:xfrm>
          <a:prstGeom prst="rect">
            <a:avLst/>
          </a:prstGeom>
          <a:noFill/>
          <a:ln>
            <a:noFill/>
          </a:ln>
        </p:spPr>
        <p:txBody>
          <a:bodyPr wrap="square" rtlCol="0">
            <a:spAutoFit/>
          </a:bodyPr>
          <a:lstStyle/>
          <a:p>
            <a:pPr algn="l">
              <a:spcBef>
                <a:spcPts val="1200"/>
              </a:spcBef>
              <a:spcAft>
                <a:spcPts val="0"/>
              </a:spcAft>
            </a:pPr>
            <a:r>
              <a:rPr lang="en-GB" sz="2000" b="1" i="0" dirty="0">
                <a:solidFill>
                  <a:srgbClr val="009999"/>
                </a:solidFill>
                <a:effectLst/>
                <a:latin typeface="Century Gothic" panose="020B0502020202020204" pitchFamily="34" charset="0"/>
              </a:rPr>
              <a:t>Explain</a:t>
            </a:r>
            <a:r>
              <a:rPr lang="en-GB" sz="2200" dirty="0">
                <a:solidFill>
                  <a:srgbClr val="222222"/>
                </a:solidFill>
                <a:latin typeface="Century Gothic" panose="020B0502020202020204" pitchFamily="34" charset="0"/>
              </a:rPr>
              <a:t> why this would have happened.</a:t>
            </a:r>
            <a:endParaRPr lang="en-GB" sz="2200" b="0" i="0" dirty="0">
              <a:solidFill>
                <a:srgbClr val="222222"/>
              </a:solidFill>
              <a:effectLst/>
              <a:latin typeface="Century Gothic" panose="020B0502020202020204" pitchFamily="34" charset="0"/>
            </a:endParaRPr>
          </a:p>
        </p:txBody>
      </p:sp>
    </p:spTree>
    <p:extLst>
      <p:ext uri="{BB962C8B-B14F-4D97-AF65-F5344CB8AC3E}">
        <p14:creationId xmlns:p14="http://schemas.microsoft.com/office/powerpoint/2010/main" val="3166257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FA3C44-2870-138F-3C0F-2D5C3CF48B0A}"/>
            </a:ext>
          </a:extLst>
        </p:cNvPr>
        <p:cNvGrpSpPr/>
        <p:nvPr/>
      </p:nvGrpSpPr>
      <p:grpSpPr>
        <a:xfrm>
          <a:off x="0" y="0"/>
          <a:ext cx="0" cy="0"/>
          <a:chOff x="0" y="0"/>
          <a:chExt cx="0" cy="0"/>
        </a:xfrm>
      </p:grpSpPr>
      <p:graphicFrame>
        <p:nvGraphicFramePr>
          <p:cNvPr id="5" name="Chart 4">
            <a:extLst>
              <a:ext uri="{FF2B5EF4-FFF2-40B4-BE49-F238E27FC236}">
                <a16:creationId xmlns:a16="http://schemas.microsoft.com/office/drawing/2014/main" id="{BE5FF14D-8B68-E7C8-396E-F32B732CCF6D}"/>
              </a:ext>
            </a:extLst>
          </p:cNvPr>
          <p:cNvGraphicFramePr>
            <a:graphicFrameLocks/>
          </p:cNvGraphicFramePr>
          <p:nvPr/>
        </p:nvGraphicFramePr>
        <p:xfrm>
          <a:off x="5507566" y="1964266"/>
          <a:ext cx="5803900" cy="4646083"/>
        </p:xfrm>
        <a:graphic>
          <a:graphicData uri="http://schemas.openxmlformats.org/drawingml/2006/chart">
            <c:chart xmlns:c="http://schemas.openxmlformats.org/drawingml/2006/chart" xmlns:r="http://schemas.openxmlformats.org/officeDocument/2006/relationships" r:id="rId2"/>
          </a:graphicData>
        </a:graphic>
      </p:graphicFrame>
      <p:sp>
        <p:nvSpPr>
          <p:cNvPr id="6" name="Title 2">
            <a:extLst>
              <a:ext uri="{FF2B5EF4-FFF2-40B4-BE49-F238E27FC236}">
                <a16:creationId xmlns:a16="http://schemas.microsoft.com/office/drawing/2014/main" id="{69A975CF-5310-ACF4-B7F3-43EFEE084549}"/>
              </a:ext>
            </a:extLst>
          </p:cNvPr>
          <p:cNvSpPr txBox="1">
            <a:spLocks/>
          </p:cNvSpPr>
          <p:nvPr/>
        </p:nvSpPr>
        <p:spPr>
          <a:xfrm>
            <a:off x="186689" y="104454"/>
            <a:ext cx="10620000" cy="461665"/>
          </a:xfrm>
          <a:prstGeom prst="rect">
            <a:avLst/>
          </a:prstGeom>
        </p:spPr>
        <p:txBody>
          <a:bodyPr>
            <a:normAutofit/>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GB" sz="2600" b="1" dirty="0">
                <a:latin typeface="Century Gothic" panose="020B0502020202020204" pitchFamily="34" charset="0"/>
              </a:rPr>
              <a:t>You: Interpreting results</a:t>
            </a:r>
            <a:endParaRPr lang="en-GB" sz="2600" b="1" i="1" dirty="0">
              <a:latin typeface="Century Gothic" panose="020B0502020202020204" pitchFamily="34" charset="0"/>
            </a:endParaRPr>
          </a:p>
        </p:txBody>
      </p:sp>
      <p:sp>
        <p:nvSpPr>
          <p:cNvPr id="7" name="TextBox 6">
            <a:extLst>
              <a:ext uri="{FF2B5EF4-FFF2-40B4-BE49-F238E27FC236}">
                <a16:creationId xmlns:a16="http://schemas.microsoft.com/office/drawing/2014/main" id="{B3E5713E-1E5E-E01A-FC90-77BB78C15D2E}"/>
              </a:ext>
            </a:extLst>
          </p:cNvPr>
          <p:cNvSpPr txBox="1"/>
          <p:nvPr/>
        </p:nvSpPr>
        <p:spPr>
          <a:xfrm>
            <a:off x="185705" y="692032"/>
            <a:ext cx="10990295" cy="830997"/>
          </a:xfrm>
          <a:prstGeom prst="rect">
            <a:avLst/>
          </a:prstGeom>
          <a:noFill/>
          <a:ln>
            <a:noFill/>
          </a:ln>
        </p:spPr>
        <p:txBody>
          <a:bodyPr wrap="square" rtlCol="0">
            <a:spAutoFit/>
          </a:bodyPr>
          <a:lstStyle/>
          <a:p>
            <a:pPr algn="l">
              <a:spcBef>
                <a:spcPts val="1200"/>
              </a:spcBef>
              <a:spcAft>
                <a:spcPts val="0"/>
              </a:spcAft>
            </a:pPr>
            <a:r>
              <a:rPr lang="en-GB" sz="2400" dirty="0">
                <a:solidFill>
                  <a:srgbClr val="222222"/>
                </a:solidFill>
                <a:latin typeface="Century Gothic" panose="020B0502020202020204" pitchFamily="34" charset="0"/>
              </a:rPr>
              <a:t>A student investigated the effect of different concentrations of sugar solution on the percentage change in mass of potato pieces.</a:t>
            </a:r>
            <a:endParaRPr lang="en-GB" sz="2400" b="0" i="0" dirty="0">
              <a:solidFill>
                <a:srgbClr val="222222"/>
              </a:solidFill>
              <a:effectLst/>
              <a:latin typeface="Century Gothic" panose="020B0502020202020204" pitchFamily="34" charset="0"/>
            </a:endParaRPr>
          </a:p>
        </p:txBody>
      </p:sp>
      <p:sp>
        <p:nvSpPr>
          <p:cNvPr id="8" name="TextBox 7">
            <a:extLst>
              <a:ext uri="{FF2B5EF4-FFF2-40B4-BE49-F238E27FC236}">
                <a16:creationId xmlns:a16="http://schemas.microsoft.com/office/drawing/2014/main" id="{54F36B21-911D-EE50-7103-779582A5F5B9}"/>
              </a:ext>
            </a:extLst>
          </p:cNvPr>
          <p:cNvSpPr txBox="1"/>
          <p:nvPr/>
        </p:nvSpPr>
        <p:spPr>
          <a:xfrm>
            <a:off x="177684" y="1839042"/>
            <a:ext cx="5340799" cy="1107996"/>
          </a:xfrm>
          <a:prstGeom prst="rect">
            <a:avLst/>
          </a:prstGeom>
          <a:noFill/>
          <a:ln>
            <a:noFill/>
          </a:ln>
        </p:spPr>
        <p:txBody>
          <a:bodyPr wrap="square" rtlCol="0">
            <a:spAutoFit/>
          </a:bodyPr>
          <a:lstStyle/>
          <a:p>
            <a:pPr algn="l">
              <a:spcBef>
                <a:spcPts val="1200"/>
              </a:spcBef>
              <a:spcAft>
                <a:spcPts val="0"/>
              </a:spcAft>
            </a:pPr>
            <a:r>
              <a:rPr lang="en-GB" sz="2200" dirty="0">
                <a:solidFill>
                  <a:srgbClr val="222222"/>
                </a:solidFill>
                <a:latin typeface="Century Gothic" panose="020B0502020202020204" pitchFamily="34" charset="0"/>
              </a:rPr>
              <a:t>Predict what the change in mass of potato would be when placed in a concentration of 0.25 mol/dm</a:t>
            </a:r>
            <a:r>
              <a:rPr lang="en-GB" sz="2200" baseline="30000" dirty="0">
                <a:solidFill>
                  <a:srgbClr val="222222"/>
                </a:solidFill>
                <a:latin typeface="Century Gothic" panose="020B0502020202020204" pitchFamily="34" charset="0"/>
              </a:rPr>
              <a:t>3</a:t>
            </a:r>
            <a:r>
              <a:rPr lang="en-GB" sz="2200" dirty="0">
                <a:solidFill>
                  <a:srgbClr val="222222"/>
                </a:solidFill>
                <a:latin typeface="Century Gothic" panose="020B0502020202020204" pitchFamily="34" charset="0"/>
              </a:rPr>
              <a:t>.</a:t>
            </a:r>
            <a:endParaRPr lang="en-GB" sz="2200" b="0" i="0" dirty="0">
              <a:solidFill>
                <a:srgbClr val="222222"/>
              </a:solidFill>
              <a:effectLst/>
              <a:latin typeface="Century Gothic" panose="020B0502020202020204" pitchFamily="34" charset="0"/>
            </a:endParaRPr>
          </a:p>
        </p:txBody>
      </p:sp>
      <p:sp>
        <p:nvSpPr>
          <p:cNvPr id="9" name="TextBox 8">
            <a:extLst>
              <a:ext uri="{FF2B5EF4-FFF2-40B4-BE49-F238E27FC236}">
                <a16:creationId xmlns:a16="http://schemas.microsoft.com/office/drawing/2014/main" id="{8C894AFB-834A-5CA7-BB53-72142CA3F956}"/>
              </a:ext>
            </a:extLst>
          </p:cNvPr>
          <p:cNvSpPr txBox="1"/>
          <p:nvPr/>
        </p:nvSpPr>
        <p:spPr>
          <a:xfrm>
            <a:off x="270498" y="3012767"/>
            <a:ext cx="1349755" cy="400110"/>
          </a:xfrm>
          <a:prstGeom prst="rect">
            <a:avLst/>
          </a:prstGeom>
          <a:noFill/>
          <a:ln>
            <a:noFill/>
          </a:ln>
        </p:spPr>
        <p:txBody>
          <a:bodyPr wrap="square" rtlCol="0">
            <a:spAutoFit/>
          </a:bodyPr>
          <a:lstStyle/>
          <a:p>
            <a:pPr algn="l">
              <a:spcBef>
                <a:spcPts val="1200"/>
              </a:spcBef>
              <a:spcAft>
                <a:spcPts val="0"/>
              </a:spcAft>
            </a:pPr>
            <a:r>
              <a:rPr lang="en-GB" sz="2000" b="1" dirty="0">
                <a:solidFill>
                  <a:schemeClr val="accent1"/>
                </a:solidFill>
                <a:latin typeface="Century Gothic" panose="020B0502020202020204" pitchFamily="34" charset="0"/>
              </a:rPr>
              <a:t>0</a:t>
            </a:r>
            <a:r>
              <a:rPr lang="en-GB" sz="2000" b="1" i="0" dirty="0">
                <a:solidFill>
                  <a:schemeClr val="accent1"/>
                </a:solidFill>
                <a:effectLst/>
                <a:latin typeface="Century Gothic" panose="020B0502020202020204" pitchFamily="34" charset="0"/>
              </a:rPr>
              <a:t>%</a:t>
            </a:r>
            <a:endParaRPr lang="en-GB" sz="2000" b="1" i="1" dirty="0">
              <a:solidFill>
                <a:schemeClr val="accent1"/>
              </a:solidFill>
              <a:effectLst/>
              <a:latin typeface="Century Gothic" panose="020B0502020202020204" pitchFamily="34" charset="0"/>
            </a:endParaRPr>
          </a:p>
        </p:txBody>
      </p:sp>
      <p:sp>
        <p:nvSpPr>
          <p:cNvPr id="10" name="TextBox 9">
            <a:extLst>
              <a:ext uri="{FF2B5EF4-FFF2-40B4-BE49-F238E27FC236}">
                <a16:creationId xmlns:a16="http://schemas.microsoft.com/office/drawing/2014/main" id="{9480020A-CB4E-B37C-958D-C0E6492AE4D4}"/>
              </a:ext>
            </a:extLst>
          </p:cNvPr>
          <p:cNvSpPr txBox="1"/>
          <p:nvPr/>
        </p:nvSpPr>
        <p:spPr>
          <a:xfrm>
            <a:off x="230393" y="3983315"/>
            <a:ext cx="5247986" cy="1785104"/>
          </a:xfrm>
          <a:prstGeom prst="rect">
            <a:avLst/>
          </a:prstGeom>
          <a:noFill/>
          <a:ln>
            <a:noFill/>
          </a:ln>
        </p:spPr>
        <p:txBody>
          <a:bodyPr wrap="square" rtlCol="0">
            <a:spAutoFit/>
          </a:bodyPr>
          <a:lstStyle/>
          <a:p>
            <a:pPr algn="l">
              <a:spcBef>
                <a:spcPts val="1200"/>
              </a:spcBef>
              <a:spcAft>
                <a:spcPts val="0"/>
              </a:spcAft>
            </a:pPr>
            <a:r>
              <a:rPr lang="en-GB" sz="2000" b="1" u="sng" dirty="0">
                <a:solidFill>
                  <a:schemeClr val="accent1"/>
                </a:solidFill>
                <a:latin typeface="Century Gothic" panose="020B0502020202020204" pitchFamily="34" charset="0"/>
              </a:rPr>
              <a:t>Because</a:t>
            </a:r>
            <a:r>
              <a:rPr lang="en-GB" sz="2000" b="1" dirty="0">
                <a:solidFill>
                  <a:schemeClr val="accent1"/>
                </a:solidFill>
                <a:latin typeface="Century Gothic" panose="020B0502020202020204" pitchFamily="34" charset="0"/>
              </a:rPr>
              <a:t> this </a:t>
            </a:r>
            <a:r>
              <a:rPr lang="en-GB" sz="2000" b="1" i="0" dirty="0">
                <a:solidFill>
                  <a:schemeClr val="accent1"/>
                </a:solidFill>
                <a:effectLst/>
                <a:latin typeface="Century Gothic" panose="020B0502020202020204" pitchFamily="34" charset="0"/>
              </a:rPr>
              <a:t>concentration of sugar solution is likely to be the same as the concentration inside the potato cells</a:t>
            </a:r>
          </a:p>
          <a:p>
            <a:pPr algn="l">
              <a:spcBef>
                <a:spcPts val="1200"/>
              </a:spcBef>
              <a:spcAft>
                <a:spcPts val="0"/>
              </a:spcAft>
            </a:pPr>
            <a:r>
              <a:rPr lang="en-GB" sz="2000" b="1" u="sng" dirty="0">
                <a:solidFill>
                  <a:schemeClr val="accent1"/>
                </a:solidFill>
                <a:latin typeface="Century Gothic" panose="020B0502020202020204" pitchFamily="34" charset="0"/>
              </a:rPr>
              <a:t>So</a:t>
            </a:r>
            <a:r>
              <a:rPr lang="en-GB" sz="2000" b="1" dirty="0">
                <a:solidFill>
                  <a:schemeClr val="accent1"/>
                </a:solidFill>
                <a:latin typeface="Century Gothic" panose="020B0502020202020204" pitchFamily="34" charset="0"/>
              </a:rPr>
              <a:t>, the net movement of </a:t>
            </a:r>
            <a:r>
              <a:rPr lang="en-GB" sz="2000" b="1" i="0" dirty="0">
                <a:solidFill>
                  <a:schemeClr val="accent1"/>
                </a:solidFill>
                <a:effectLst/>
                <a:latin typeface="Century Gothic" panose="020B0502020202020204" pitchFamily="34" charset="0"/>
              </a:rPr>
              <a:t>water would be zero</a:t>
            </a:r>
            <a:endParaRPr lang="en-GB" sz="2000" b="1" i="1" dirty="0">
              <a:solidFill>
                <a:schemeClr val="accent1"/>
              </a:solidFill>
              <a:effectLst/>
              <a:latin typeface="Century Gothic" panose="020B0502020202020204" pitchFamily="34" charset="0"/>
            </a:endParaRPr>
          </a:p>
        </p:txBody>
      </p:sp>
      <p:sp>
        <p:nvSpPr>
          <p:cNvPr id="11" name="TextBox 10">
            <a:extLst>
              <a:ext uri="{FF2B5EF4-FFF2-40B4-BE49-F238E27FC236}">
                <a16:creationId xmlns:a16="http://schemas.microsoft.com/office/drawing/2014/main" id="{704BCB9F-7CB9-F9AA-8C79-31543E43AEFE}"/>
              </a:ext>
            </a:extLst>
          </p:cNvPr>
          <p:cNvSpPr txBox="1"/>
          <p:nvPr/>
        </p:nvSpPr>
        <p:spPr>
          <a:xfrm>
            <a:off x="233831" y="3467316"/>
            <a:ext cx="5340799" cy="430887"/>
          </a:xfrm>
          <a:prstGeom prst="rect">
            <a:avLst/>
          </a:prstGeom>
          <a:noFill/>
          <a:ln>
            <a:noFill/>
          </a:ln>
        </p:spPr>
        <p:txBody>
          <a:bodyPr wrap="square" rtlCol="0">
            <a:spAutoFit/>
          </a:bodyPr>
          <a:lstStyle/>
          <a:p>
            <a:pPr algn="l">
              <a:spcBef>
                <a:spcPts val="1200"/>
              </a:spcBef>
              <a:spcAft>
                <a:spcPts val="0"/>
              </a:spcAft>
            </a:pPr>
            <a:r>
              <a:rPr lang="en-GB" sz="2000" b="1" i="0" dirty="0">
                <a:solidFill>
                  <a:srgbClr val="009999"/>
                </a:solidFill>
                <a:effectLst/>
                <a:latin typeface="Century Gothic" panose="020B0502020202020204" pitchFamily="34" charset="0"/>
              </a:rPr>
              <a:t>Explain</a:t>
            </a:r>
            <a:r>
              <a:rPr lang="en-GB" sz="2200" dirty="0">
                <a:solidFill>
                  <a:srgbClr val="222222"/>
                </a:solidFill>
                <a:latin typeface="Century Gothic" panose="020B0502020202020204" pitchFamily="34" charset="0"/>
              </a:rPr>
              <a:t> why.</a:t>
            </a:r>
            <a:endParaRPr lang="en-GB" sz="2200" b="0" i="0" dirty="0">
              <a:solidFill>
                <a:srgbClr val="222222"/>
              </a:solidFill>
              <a:effectLst/>
              <a:latin typeface="Century Gothic" panose="020B0502020202020204" pitchFamily="34" charset="0"/>
            </a:endParaRPr>
          </a:p>
        </p:txBody>
      </p:sp>
    </p:spTree>
    <p:extLst>
      <p:ext uri="{BB962C8B-B14F-4D97-AF65-F5344CB8AC3E}">
        <p14:creationId xmlns:p14="http://schemas.microsoft.com/office/powerpoint/2010/main" val="3807423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437755" y="775623"/>
            <a:ext cx="10939780" cy="6340197"/>
          </a:xfrm>
          <a:prstGeom prst="rect">
            <a:avLst/>
          </a:prstGeom>
          <a:noFill/>
        </p:spPr>
        <p:txBody>
          <a:bodyPr wrap="square" lIns="0" tIns="0" rIns="0" bIns="0" rtlCol="0">
            <a:spAutoFit/>
          </a:bodyPr>
          <a:lstStyle/>
          <a:p>
            <a:r>
              <a:rPr lang="en-GB" sz="2400" dirty="0">
                <a:latin typeface="Century Gothic" panose="020B0502020202020204" pitchFamily="34" charset="0"/>
              </a:rPr>
              <a:t>1. What was the independent variable in this experiment?</a:t>
            </a:r>
          </a:p>
          <a:p>
            <a:pPr marL="457200" indent="-457200">
              <a:buFont typeface="Wingdings" pitchFamily="2" charset="2"/>
              <a:buChar char="q"/>
            </a:pPr>
            <a:r>
              <a:rPr lang="en-GB" sz="2400" dirty="0">
                <a:latin typeface="Century Gothic" panose="020B0502020202020204" pitchFamily="34" charset="0"/>
              </a:rPr>
              <a:t>Mass of potato cylinder</a:t>
            </a:r>
          </a:p>
          <a:p>
            <a:pPr marL="457200" indent="-457200">
              <a:buFont typeface="Wingdings" pitchFamily="2" charset="2"/>
              <a:buChar char="q"/>
            </a:pPr>
            <a:r>
              <a:rPr lang="en-GB" sz="2400" dirty="0">
                <a:latin typeface="Century Gothic" panose="020B0502020202020204" pitchFamily="34" charset="0"/>
              </a:rPr>
              <a:t>Concentration of salt solution</a:t>
            </a:r>
          </a:p>
          <a:p>
            <a:pPr marL="457200" indent="-457200">
              <a:buFont typeface="Wingdings" pitchFamily="2" charset="2"/>
              <a:buChar char="q"/>
            </a:pPr>
            <a:r>
              <a:rPr lang="en-GB" sz="2400" dirty="0">
                <a:latin typeface="Century Gothic" panose="020B0502020202020204" pitchFamily="34" charset="0"/>
              </a:rPr>
              <a:t>Change in mass of potato cylinder</a:t>
            </a:r>
          </a:p>
          <a:p>
            <a:endParaRPr lang="en-GB" sz="2400" dirty="0">
              <a:latin typeface="Century Gothic" panose="020B0502020202020204" pitchFamily="34" charset="0"/>
            </a:endParaRPr>
          </a:p>
          <a:p>
            <a:r>
              <a:rPr lang="en-GB" sz="2400" dirty="0">
                <a:latin typeface="Century Gothic" panose="020B0502020202020204" pitchFamily="34" charset="0"/>
              </a:rPr>
              <a:t>2. What would you expect to happen if a piece of onion was left in a hypertonic solution?</a:t>
            </a:r>
          </a:p>
          <a:p>
            <a:pPr marL="457200" indent="-457200">
              <a:buFont typeface="Wingdings" pitchFamily="2" charset="2"/>
              <a:buChar char="q"/>
            </a:pPr>
            <a:r>
              <a:rPr lang="en-GB" sz="2400" dirty="0">
                <a:latin typeface="Century Gothic" panose="020B0502020202020204" pitchFamily="34" charset="0"/>
              </a:rPr>
              <a:t>The onion would disappear as the cells would lyse</a:t>
            </a:r>
          </a:p>
          <a:p>
            <a:pPr marL="457200" indent="-457200">
              <a:buFont typeface="Wingdings" pitchFamily="2" charset="2"/>
              <a:buChar char="q"/>
            </a:pPr>
            <a:r>
              <a:rPr lang="en-GB" sz="2400" dirty="0">
                <a:latin typeface="Century Gothic" panose="020B0502020202020204" pitchFamily="34" charset="0"/>
              </a:rPr>
              <a:t>The onion would decrease in mass.</a:t>
            </a:r>
          </a:p>
          <a:p>
            <a:pPr marL="457200" indent="-457200">
              <a:buFont typeface="Wingdings" pitchFamily="2" charset="2"/>
              <a:buChar char="q"/>
            </a:pPr>
            <a:r>
              <a:rPr lang="en-GB" sz="2400" dirty="0">
                <a:latin typeface="Century Gothic" panose="020B0502020202020204" pitchFamily="34" charset="0"/>
              </a:rPr>
              <a:t>The onion would increase in mass. </a:t>
            </a:r>
          </a:p>
          <a:p>
            <a:endParaRPr lang="en-GB" sz="2400" dirty="0">
              <a:latin typeface="Century Gothic" panose="020B0502020202020204" pitchFamily="34" charset="0"/>
            </a:endParaRPr>
          </a:p>
          <a:p>
            <a:r>
              <a:rPr lang="en-GB" sz="2400" dirty="0">
                <a:latin typeface="Century Gothic" panose="020B0502020202020204" pitchFamily="34" charset="0"/>
              </a:rPr>
              <a:t>3. What would you expect to happen if a sample of animal cells were left in a hypotonic solution?</a:t>
            </a:r>
          </a:p>
          <a:p>
            <a:pPr marL="457200" indent="-457200">
              <a:buFont typeface="Wingdings" pitchFamily="2" charset="2"/>
              <a:buChar char="q"/>
            </a:pPr>
            <a:r>
              <a:rPr lang="en-GB" sz="2400" dirty="0">
                <a:latin typeface="Century Gothic" panose="020B0502020202020204" pitchFamily="34" charset="0"/>
              </a:rPr>
              <a:t>They would expand and become turgid</a:t>
            </a:r>
          </a:p>
          <a:p>
            <a:pPr marL="457200" indent="-457200">
              <a:buFont typeface="Wingdings" pitchFamily="2" charset="2"/>
              <a:buChar char="q"/>
            </a:pPr>
            <a:r>
              <a:rPr lang="en-GB" sz="2400" dirty="0">
                <a:latin typeface="Century Gothic" panose="020B0502020202020204" pitchFamily="34" charset="0"/>
              </a:rPr>
              <a:t>They would expand and burst </a:t>
            </a:r>
          </a:p>
          <a:p>
            <a:pPr marL="457200" indent="-457200">
              <a:buFont typeface="Wingdings" pitchFamily="2" charset="2"/>
              <a:buChar char="q"/>
            </a:pPr>
            <a:r>
              <a:rPr lang="en-GB" sz="2400" dirty="0">
                <a:latin typeface="Century Gothic" panose="020B0502020202020204" pitchFamily="34" charset="0"/>
              </a:rPr>
              <a:t>They would become shrivelled</a:t>
            </a:r>
          </a:p>
          <a:p>
            <a:pPr marL="457200" indent="-457200"/>
            <a:endParaRPr lang="en-GB" sz="2800" dirty="0">
              <a:latin typeface="Century Gothic" panose="020B0502020202020204" pitchFamily="34" charset="0"/>
            </a:endParaRPr>
          </a:p>
        </p:txBody>
      </p:sp>
      <p:sp>
        <p:nvSpPr>
          <p:cNvPr id="2" name="Title 1">
            <a:extLst>
              <a:ext uri="{FF2B5EF4-FFF2-40B4-BE49-F238E27FC236}">
                <a16:creationId xmlns:a16="http://schemas.microsoft.com/office/drawing/2014/main" id="{063DA025-EDA1-8643-9341-8D8B0D408EE6}"/>
              </a:ext>
            </a:extLst>
          </p:cNvPr>
          <p:cNvSpPr>
            <a:spLocks noGrp="1"/>
          </p:cNvSpPr>
          <p:nvPr>
            <p:ph type="title"/>
          </p:nvPr>
        </p:nvSpPr>
        <p:spPr/>
        <p:txBody>
          <a:bodyPr>
            <a:normAutofit/>
          </a:bodyPr>
          <a:lstStyle/>
          <a:p>
            <a:r>
              <a:rPr lang="en-GB" dirty="0">
                <a:latin typeface="Century Gothic" panose="020B0502020202020204" pitchFamily="34" charset="0"/>
              </a:rPr>
              <a:t>Answer the questions below.</a:t>
            </a:r>
          </a:p>
        </p:txBody>
      </p:sp>
      <p:sp>
        <p:nvSpPr>
          <p:cNvPr id="25" name="TextBox 15">
            <a:extLst>
              <a:ext uri="{FF2B5EF4-FFF2-40B4-BE49-F238E27FC236}">
                <a16:creationId xmlns:a16="http://schemas.microsoft.com/office/drawing/2014/main" id="{9A2978FE-89EB-484D-BD59-56AD713DC92A}"/>
              </a:ext>
            </a:extLst>
          </p:cNvPr>
          <p:cNvSpPr txBox="1"/>
          <p:nvPr/>
        </p:nvSpPr>
        <p:spPr>
          <a:xfrm>
            <a:off x="330158" y="1243574"/>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5" name="TextBox 15">
            <a:extLst>
              <a:ext uri="{FF2B5EF4-FFF2-40B4-BE49-F238E27FC236}">
                <a16:creationId xmlns:a16="http://schemas.microsoft.com/office/drawing/2014/main" id="{8BE7F6E4-3567-3641-ABCA-436D9F706EB8}"/>
              </a:ext>
            </a:extLst>
          </p:cNvPr>
          <p:cNvSpPr txBox="1"/>
          <p:nvPr/>
        </p:nvSpPr>
        <p:spPr>
          <a:xfrm>
            <a:off x="332824" y="3429000"/>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
        <p:nvSpPr>
          <p:cNvPr id="7" name="TextBox 15">
            <a:extLst>
              <a:ext uri="{FF2B5EF4-FFF2-40B4-BE49-F238E27FC236}">
                <a16:creationId xmlns:a16="http://schemas.microsoft.com/office/drawing/2014/main" id="{86E6E197-EBAB-164B-8068-C17FED46B85C}"/>
              </a:ext>
            </a:extLst>
          </p:cNvPr>
          <p:cNvSpPr txBox="1"/>
          <p:nvPr/>
        </p:nvSpPr>
        <p:spPr>
          <a:xfrm>
            <a:off x="330158" y="5614426"/>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dirty="0">
                <a:solidFill>
                  <a:schemeClr val="accent1"/>
                </a:solidFill>
              </a:rPr>
              <a:t>✓</a:t>
            </a:r>
          </a:p>
        </p:txBody>
      </p:sp>
    </p:spTree>
    <p:extLst>
      <p:ext uri="{BB962C8B-B14F-4D97-AF65-F5344CB8AC3E}">
        <p14:creationId xmlns:p14="http://schemas.microsoft.com/office/powerpoint/2010/main" val="407517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5" grpId="0"/>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2632613903"/>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B3.1.10</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39999" y="767865"/>
            <a:ext cx="11014691" cy="5170646"/>
          </a:xfrm>
          <a:prstGeom prst="rect">
            <a:avLst/>
          </a:prstGeom>
          <a:noFill/>
        </p:spPr>
        <p:txBody>
          <a:bodyPr wrap="square" lIns="0" tIns="0" rIns="0" bIns="0" rtlCol="0">
            <a:spAutoFit/>
          </a:bodyPr>
          <a:lstStyle/>
          <a:p>
            <a:r>
              <a:rPr lang="en-GB" sz="2400" b="1" dirty="0">
                <a:latin typeface="Century Gothic" panose="020B0502020202020204" pitchFamily="34" charset="0"/>
              </a:rPr>
              <a:t>Answer the questions below.</a:t>
            </a:r>
          </a:p>
          <a:p>
            <a:pPr marL="457200" indent="-457200">
              <a:buAutoNum type="arabicPeriod"/>
            </a:pPr>
            <a:r>
              <a:rPr lang="en-GB" sz="2400" dirty="0">
                <a:latin typeface="Century Gothic" panose="020B0502020202020204" pitchFamily="34" charset="0"/>
              </a:rPr>
              <a:t>Define osmosis. </a:t>
            </a: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Name the type of membrane required for osmosis to take place.</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Describe the difference between a hypertonic and a hypotonic solution.</a:t>
            </a: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State the SI unit of mass.</a:t>
            </a:r>
          </a:p>
          <a:p>
            <a:pPr marL="457200" indent="-457200">
              <a:buAutoNum type="arabicPeriod"/>
            </a:pPr>
            <a:endParaRPr lang="en-GB" sz="2400" dirty="0">
              <a:latin typeface="Century Gothic" panose="020B0502020202020204" pitchFamily="34" charset="0"/>
            </a:endParaRPr>
          </a:p>
          <a:p>
            <a:pPr marL="457200" indent="-457200">
              <a:buAutoNum type="arabicPeriod"/>
            </a:pPr>
            <a:r>
              <a:rPr lang="en-GB" sz="2400" dirty="0">
                <a:latin typeface="Century Gothic" panose="020B0502020202020204" pitchFamily="34" charset="0"/>
              </a:rPr>
              <a:t>Describe the difference between mass and weight.</a:t>
            </a:r>
          </a:p>
        </p:txBody>
      </p:sp>
      <p:sp>
        <p:nvSpPr>
          <p:cNvPr id="3" name="Title 2">
            <a:extLst>
              <a:ext uri="{FF2B5EF4-FFF2-40B4-BE49-F238E27FC236}">
                <a16:creationId xmlns:a16="http://schemas.microsoft.com/office/drawing/2014/main" id="{24C00108-A306-9E49-AD66-5067E94AA0BD}"/>
              </a:ext>
            </a:extLst>
          </p:cNvPr>
          <p:cNvSpPr>
            <a:spLocks noGrp="1"/>
          </p:cNvSpPr>
          <p:nvPr>
            <p:ph type="title"/>
          </p:nvPr>
        </p:nvSpPr>
        <p:spPr/>
        <p:txBody>
          <a:bodyPr>
            <a:normAutofit/>
          </a:bodyPr>
          <a:lstStyle/>
          <a:p>
            <a:r>
              <a:rPr lang="en-GB" u="sng" dirty="0">
                <a:latin typeface="Century Gothic" panose="020B0502020202020204" pitchFamily="34" charset="0"/>
              </a:rPr>
              <a:t>Osmosis Investigation</a:t>
            </a:r>
          </a:p>
        </p:txBody>
      </p:sp>
      <p:sp>
        <p:nvSpPr>
          <p:cNvPr id="8" name="TextBox 7">
            <a:extLst>
              <a:ext uri="{FF2B5EF4-FFF2-40B4-BE49-F238E27FC236}">
                <a16:creationId xmlns:a16="http://schemas.microsoft.com/office/drawing/2014/main" id="{5156D7DA-519C-2043-A6BC-E38E546626A2}"/>
              </a:ext>
            </a:extLst>
          </p:cNvPr>
          <p:cNvSpPr txBox="1"/>
          <p:nvPr/>
        </p:nvSpPr>
        <p:spPr>
          <a:xfrm>
            <a:off x="1010999" y="1492943"/>
            <a:ext cx="10170001"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The movement of water molecules from a dilute solution to a concentrated solution through a partially permeable membrane.</a:t>
            </a:r>
          </a:p>
        </p:txBody>
      </p:sp>
      <p:pic>
        <p:nvPicPr>
          <p:cNvPr id="4" name="Picture 3">
            <a:extLst>
              <a:ext uri="{FF2B5EF4-FFF2-40B4-BE49-F238E27FC236}">
                <a16:creationId xmlns:a16="http://schemas.microsoft.com/office/drawing/2014/main" id="{0142C1AC-2CAC-3548-9EF7-598CDF8C4B9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029722" y="5061871"/>
            <a:ext cx="2021633" cy="2021633"/>
          </a:xfrm>
          <a:prstGeom prst="rect">
            <a:avLst/>
          </a:prstGeom>
        </p:spPr>
      </p:pic>
      <p:sp>
        <p:nvSpPr>
          <p:cNvPr id="11" name="TextBox 10">
            <a:extLst>
              <a:ext uri="{FF2B5EF4-FFF2-40B4-BE49-F238E27FC236}">
                <a16:creationId xmlns:a16="http://schemas.microsoft.com/office/drawing/2014/main" id="{E196108D-F2F3-3A4D-96C8-58980F20A79D}"/>
              </a:ext>
            </a:extLst>
          </p:cNvPr>
          <p:cNvSpPr txBox="1"/>
          <p:nvPr/>
        </p:nvSpPr>
        <p:spPr>
          <a:xfrm>
            <a:off x="1024445" y="2581911"/>
            <a:ext cx="10170001"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A partially permeable membrane</a:t>
            </a:r>
          </a:p>
        </p:txBody>
      </p:sp>
      <p:sp>
        <p:nvSpPr>
          <p:cNvPr id="12" name="TextBox 11">
            <a:extLst>
              <a:ext uri="{FF2B5EF4-FFF2-40B4-BE49-F238E27FC236}">
                <a16:creationId xmlns:a16="http://schemas.microsoft.com/office/drawing/2014/main" id="{7521A41A-98B7-D040-8C9B-2A4F4776ECAB}"/>
              </a:ext>
            </a:extLst>
          </p:cNvPr>
          <p:cNvSpPr txBox="1"/>
          <p:nvPr/>
        </p:nvSpPr>
        <p:spPr>
          <a:xfrm>
            <a:off x="989999" y="3657293"/>
            <a:ext cx="10170001" cy="1107996"/>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A hypertonic solution has a higher solute concentration than a cell/sample and a hypotonic solution has a lower solute concentration than a cell/sample.</a:t>
            </a:r>
          </a:p>
        </p:txBody>
      </p:sp>
      <p:sp>
        <p:nvSpPr>
          <p:cNvPr id="15" name="TextBox 14">
            <a:extLst>
              <a:ext uri="{FF2B5EF4-FFF2-40B4-BE49-F238E27FC236}">
                <a16:creationId xmlns:a16="http://schemas.microsoft.com/office/drawing/2014/main" id="{80EF9F49-9FE9-B14B-BCEA-19DDAFCCB6EA}"/>
              </a:ext>
            </a:extLst>
          </p:cNvPr>
          <p:cNvSpPr txBox="1"/>
          <p:nvPr/>
        </p:nvSpPr>
        <p:spPr>
          <a:xfrm>
            <a:off x="1003446" y="5110448"/>
            <a:ext cx="9005277"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Kilograms (kg)</a:t>
            </a:r>
          </a:p>
        </p:txBody>
      </p:sp>
      <p:sp>
        <p:nvSpPr>
          <p:cNvPr id="16" name="TextBox 15">
            <a:extLst>
              <a:ext uri="{FF2B5EF4-FFF2-40B4-BE49-F238E27FC236}">
                <a16:creationId xmlns:a16="http://schemas.microsoft.com/office/drawing/2014/main" id="{6DD8CEF1-C10D-764A-BD00-F617DDFF5906}"/>
              </a:ext>
            </a:extLst>
          </p:cNvPr>
          <p:cNvSpPr txBox="1"/>
          <p:nvPr/>
        </p:nvSpPr>
        <p:spPr>
          <a:xfrm>
            <a:off x="1003446" y="5862893"/>
            <a:ext cx="9005277"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Mass is the amount of matter in an object and weight is the effect of gravity on the mass. </a:t>
            </a:r>
          </a:p>
        </p:txBody>
      </p:sp>
    </p:spTree>
    <p:extLst>
      <p:ext uri="{BB962C8B-B14F-4D97-AF65-F5344CB8AC3E}">
        <p14:creationId xmlns:p14="http://schemas.microsoft.com/office/powerpoint/2010/main" val="22901809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p:bldP spid="12" grpId="0"/>
      <p:bldP spid="15" grpId="0"/>
      <p:bldP spid="1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US" dirty="0">
                <a:latin typeface="Century Gothic" panose="020B0502020202020204" pitchFamily="34" charset="0"/>
              </a:rPr>
              <a:t>B3.1.10</a:t>
            </a: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p:txBody>
          <a:bodyPr/>
          <a:lstStyle/>
          <a:p>
            <a:r>
              <a:rPr lang="en-US" dirty="0">
                <a:latin typeface="Century Gothic" panose="020B0502020202020204" pitchFamily="34" charset="0"/>
              </a:rPr>
              <a:t>Osmosis Investigation</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fld id="{232BD5A6-70F3-0F45-B0B1-E3CB882C5842}" type="datetime1">
              <a:rPr lang="en-GB" sz="2000" smtClean="0">
                <a:latin typeface="Century Gothic" panose="020B0502020202020204" pitchFamily="34" charset="0"/>
              </a:rPr>
              <a:t>04/11/2024</a:t>
            </a:fld>
            <a:endParaRPr lang="en-US" sz="2000">
              <a:latin typeface="Century Gothic" panose="020B0502020202020204" pitchFamily="34" charset="0"/>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D37C0482-D775-A445-BA21-B90A754A2FDB}"/>
              </a:ext>
            </a:extLst>
          </p:cNvPr>
          <p:cNvSpPr txBox="1"/>
          <p:nvPr/>
        </p:nvSpPr>
        <p:spPr>
          <a:xfrm>
            <a:off x="283151" y="4511263"/>
            <a:ext cx="4822165" cy="2339102"/>
          </a:xfrm>
          <a:prstGeom prst="rect">
            <a:avLst/>
          </a:prstGeom>
          <a:noFill/>
        </p:spPr>
        <p:txBody>
          <a:bodyPr wrap="square" rtlCol="0">
            <a:spAutoFit/>
          </a:bodyPr>
          <a:lstStyle/>
          <a:p>
            <a:r>
              <a:rPr lang="en-US" dirty="0">
                <a:latin typeface="Century Gothic" panose="020B0502020202020204" pitchFamily="34" charset="0"/>
              </a:rPr>
              <a:t>B3.1.1 Prior Knowledge Review</a:t>
            </a:r>
          </a:p>
          <a:p>
            <a:r>
              <a:rPr lang="en-US" dirty="0">
                <a:latin typeface="Century Gothic" panose="020B0502020202020204" pitchFamily="34" charset="0"/>
              </a:rPr>
              <a:t>B3.1.2 Eukaryotic and Prokaryotic Cells</a:t>
            </a:r>
          </a:p>
          <a:p>
            <a:r>
              <a:rPr lang="en-US" dirty="0">
                <a:latin typeface="Century Gothic" panose="020B0502020202020204" pitchFamily="34" charset="0"/>
              </a:rPr>
              <a:t>B3.1.3 Aseptic Technique</a:t>
            </a:r>
          </a:p>
          <a:p>
            <a:r>
              <a:rPr lang="en-US" dirty="0">
                <a:latin typeface="Century Gothic" panose="020B0502020202020204" pitchFamily="34" charset="0"/>
              </a:rPr>
              <a:t>B3.1.4 Growth of Bacteria</a:t>
            </a:r>
          </a:p>
          <a:p>
            <a:r>
              <a:rPr lang="en-US" dirty="0">
                <a:latin typeface="Century Gothic" panose="020B0502020202020204" pitchFamily="34" charset="0"/>
              </a:rPr>
              <a:t>B3.1.5 Microscopes</a:t>
            </a:r>
          </a:p>
          <a:p>
            <a:r>
              <a:rPr lang="en-US" dirty="0">
                <a:latin typeface="Century Gothic" panose="020B0502020202020204" pitchFamily="34" charset="0"/>
              </a:rPr>
              <a:t>B3.1.6 Observing Cells</a:t>
            </a:r>
          </a:p>
          <a:p>
            <a:r>
              <a:rPr lang="en-US" dirty="0">
                <a:latin typeface="Century Gothic" panose="020B0502020202020204" pitchFamily="34" charset="0"/>
              </a:rPr>
              <a:t>B3.1.7 Diffusion</a:t>
            </a:r>
          </a:p>
          <a:p>
            <a:endParaRPr lang="en-US" dirty="0">
              <a:latin typeface="Century Gothic" panose="020B0502020202020204" pitchFamily="34" charset="0"/>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3"/>
          <a:stretch>
            <a:fillRect/>
          </a:stretch>
        </p:blipFill>
        <p:spPr>
          <a:xfrm>
            <a:off x="8932117" y="1256288"/>
            <a:ext cx="837234" cy="432292"/>
          </a:xfrm>
          <a:prstGeom prst="rect">
            <a:avLst/>
          </a:prstGeom>
        </p:spPr>
      </p:pic>
      <p:pic>
        <p:nvPicPr>
          <p:cNvPr id="10" name="Picture 9">
            <a:extLst>
              <a:ext uri="{FF2B5EF4-FFF2-40B4-BE49-F238E27FC236}">
                <a16:creationId xmlns:a16="http://schemas.microsoft.com/office/drawing/2014/main" id="{4762F971-C492-0A4F-93BC-C458A9C164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31581" y="4619438"/>
            <a:ext cx="2021633" cy="2021633"/>
          </a:xfrm>
          <a:prstGeom prst="rect">
            <a:avLst/>
          </a:prstGeom>
        </p:spPr>
      </p:pic>
      <p:sp>
        <p:nvSpPr>
          <p:cNvPr id="15" name="TextBox 14">
            <a:extLst>
              <a:ext uri="{FF2B5EF4-FFF2-40B4-BE49-F238E27FC236}">
                <a16:creationId xmlns:a16="http://schemas.microsoft.com/office/drawing/2014/main" id="{E332928A-F819-B044-B9B0-2CCE568A7BBC}"/>
              </a:ext>
            </a:extLst>
          </p:cNvPr>
          <p:cNvSpPr txBox="1"/>
          <p:nvPr/>
        </p:nvSpPr>
        <p:spPr>
          <a:xfrm>
            <a:off x="4860720" y="4507669"/>
            <a:ext cx="4459492" cy="2339102"/>
          </a:xfrm>
          <a:prstGeom prst="rect">
            <a:avLst/>
          </a:prstGeom>
          <a:noFill/>
        </p:spPr>
        <p:txBody>
          <a:bodyPr wrap="square" rtlCol="0">
            <a:spAutoFit/>
          </a:bodyPr>
          <a:lstStyle/>
          <a:p>
            <a:r>
              <a:rPr lang="en-US" dirty="0">
                <a:latin typeface="Century Gothic" panose="020B0502020202020204" pitchFamily="34" charset="0"/>
              </a:rPr>
              <a:t>B3.1.8 Diffusion in Living Things</a:t>
            </a:r>
          </a:p>
          <a:p>
            <a:r>
              <a:rPr lang="en-US" dirty="0">
                <a:latin typeface="Century Gothic" panose="020B0502020202020204" pitchFamily="34" charset="0"/>
              </a:rPr>
              <a:t>B3.1.9 Osmosis</a:t>
            </a:r>
          </a:p>
          <a:p>
            <a:pPr marL="342900" indent="-342900">
              <a:buFont typeface="Wingdings" pitchFamily="2" charset="2"/>
              <a:buChar char="Ø"/>
            </a:pPr>
            <a:r>
              <a:rPr lang="en-US" sz="2000" b="1" dirty="0">
                <a:latin typeface="Century Gothic" panose="020B0502020202020204" pitchFamily="34" charset="0"/>
              </a:rPr>
              <a:t>B3.1.10 Osmosis Investigation</a:t>
            </a:r>
          </a:p>
          <a:p>
            <a:r>
              <a:rPr lang="en-US" dirty="0">
                <a:latin typeface="Century Gothic" panose="020B0502020202020204" pitchFamily="34" charset="0"/>
              </a:rPr>
              <a:t>B3.1.11 Active Transport</a:t>
            </a:r>
          </a:p>
          <a:p>
            <a:r>
              <a:rPr lang="en-US" dirty="0">
                <a:latin typeface="Century Gothic" panose="020B0502020202020204" pitchFamily="34" charset="0"/>
              </a:rPr>
              <a:t>B3.1.12 Cell Division</a:t>
            </a:r>
          </a:p>
          <a:p>
            <a:r>
              <a:rPr lang="en-US" dirty="0">
                <a:latin typeface="Century Gothic" panose="020B0502020202020204" pitchFamily="34" charset="0"/>
              </a:rPr>
              <a:t>B3.1.13 Cancer</a:t>
            </a:r>
          </a:p>
          <a:p>
            <a:r>
              <a:rPr lang="en-US" dirty="0">
                <a:latin typeface="Century Gothic" panose="020B0502020202020204" pitchFamily="34" charset="0"/>
              </a:rPr>
              <a:t>B3.1.14 Stem Cells</a:t>
            </a:r>
          </a:p>
          <a:p>
            <a:endParaRPr lang="en-US" dirty="0">
              <a:latin typeface="Century Gothic" panose="020B0502020202020204" pitchFamily="34" charset="0"/>
            </a:endParaRPr>
          </a:p>
        </p:txBody>
      </p:sp>
      <p:pic>
        <p:nvPicPr>
          <p:cNvPr id="5" name="Picture 4">
            <a:extLst>
              <a:ext uri="{FF2B5EF4-FFF2-40B4-BE49-F238E27FC236}">
                <a16:creationId xmlns:a16="http://schemas.microsoft.com/office/drawing/2014/main" id="{9B1FF0AA-BA3D-4843-9191-5E984A736F3E}"/>
              </a:ext>
            </a:extLst>
          </p:cNvPr>
          <p:cNvPicPr>
            <a:picLocks noChangeAspect="1"/>
          </p:cNvPicPr>
          <p:nvPr/>
        </p:nvPicPr>
        <p:blipFill>
          <a:blip r:embed="rId5"/>
          <a:stretch>
            <a:fillRect/>
          </a:stretch>
        </p:blipFill>
        <p:spPr>
          <a:xfrm>
            <a:off x="8537053" y="718993"/>
            <a:ext cx="3654947" cy="3945468"/>
          </a:xfrm>
          <a:prstGeom prst="rect">
            <a:avLst/>
          </a:prstGeom>
        </p:spPr>
      </p:pic>
    </p:spTree>
    <p:extLst>
      <p:ext uri="{BB962C8B-B14F-4D97-AF65-F5344CB8AC3E}">
        <p14:creationId xmlns:p14="http://schemas.microsoft.com/office/powerpoint/2010/main" val="40433078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915585"/>
            <a:ext cx="10620000" cy="3046988"/>
          </a:xfrm>
          <a:prstGeom prst="rect">
            <a:avLst/>
          </a:prstGeom>
          <a:noFill/>
          <a:ln>
            <a:noFill/>
          </a:ln>
        </p:spPr>
        <p:txBody>
          <a:bodyPr wrap="square" rtlCol="0">
            <a:spAutoFit/>
          </a:bodyPr>
          <a:lstStyle/>
          <a:p>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State the independent, dependent and control variables of the investigation</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the movement of water by osmosis when a potato is placed in different solutions</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Explain how to determine the starting concentration of the potato</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2"/>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2608162"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variables</a:t>
            </a:r>
          </a:p>
        </p:txBody>
      </p:sp>
      <p:sp>
        <p:nvSpPr>
          <p:cNvPr id="11" name="Rectangle 10">
            <a:extLst>
              <a:ext uri="{FF2B5EF4-FFF2-40B4-BE49-F238E27FC236}">
                <a16:creationId xmlns:a16="http://schemas.microsoft.com/office/drawing/2014/main" id="{83040831-9F4D-D845-953A-5CB308BE41E2}"/>
              </a:ext>
            </a:extLst>
          </p:cNvPr>
          <p:cNvSpPr/>
          <p:nvPr/>
        </p:nvSpPr>
        <p:spPr>
          <a:xfrm>
            <a:off x="4699045" y="5755170"/>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hypotonic</a:t>
            </a:r>
          </a:p>
        </p:txBody>
      </p:sp>
      <p:sp>
        <p:nvSpPr>
          <p:cNvPr id="12" name="Rectangle 11">
            <a:extLst>
              <a:ext uri="{FF2B5EF4-FFF2-40B4-BE49-F238E27FC236}">
                <a16:creationId xmlns:a16="http://schemas.microsoft.com/office/drawing/2014/main" id="{633A7E8A-4743-B64C-86DF-5A02881745D1}"/>
              </a:ext>
            </a:extLst>
          </p:cNvPr>
          <p:cNvSpPr/>
          <p:nvPr/>
        </p:nvSpPr>
        <p:spPr>
          <a:xfrm>
            <a:off x="7114331" y="5761436"/>
            <a:ext cx="2315419"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hypertonic</a:t>
            </a:r>
          </a:p>
        </p:txBody>
      </p:sp>
      <p:sp>
        <p:nvSpPr>
          <p:cNvPr id="13" name="Rectangle 12">
            <a:extLst>
              <a:ext uri="{FF2B5EF4-FFF2-40B4-BE49-F238E27FC236}">
                <a16:creationId xmlns:a16="http://schemas.microsoft.com/office/drawing/2014/main" id="{3E876D59-91E6-364D-B1C6-8965DED5E5DB}"/>
              </a:ext>
            </a:extLst>
          </p:cNvPr>
          <p:cNvSpPr/>
          <p:nvPr/>
        </p:nvSpPr>
        <p:spPr>
          <a:xfrm>
            <a:off x="6839016" y="4891802"/>
            <a:ext cx="278682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concentrated</a:t>
            </a:r>
          </a:p>
        </p:txBody>
      </p:sp>
      <p:sp>
        <p:nvSpPr>
          <p:cNvPr id="14" name="Rectangle 13">
            <a:extLst>
              <a:ext uri="{FF2B5EF4-FFF2-40B4-BE49-F238E27FC236}">
                <a16:creationId xmlns:a16="http://schemas.microsoft.com/office/drawing/2014/main" id="{A2C825F2-5973-4048-9A5C-E0A4E794080E}"/>
              </a:ext>
            </a:extLst>
          </p:cNvPr>
          <p:cNvSpPr/>
          <p:nvPr/>
        </p:nvSpPr>
        <p:spPr>
          <a:xfrm>
            <a:off x="4699045" y="4897279"/>
            <a:ext cx="1984048"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dilute</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0" y="4891803"/>
            <a:ext cx="2562541"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osmosis</a:t>
            </a:r>
          </a:p>
        </p:txBody>
      </p:sp>
    </p:spTree>
    <p:extLst>
      <p:ext uri="{BB962C8B-B14F-4D97-AF65-F5344CB8AC3E}">
        <p14:creationId xmlns:p14="http://schemas.microsoft.com/office/powerpoint/2010/main" val="1966693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dirty="0">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dirty="0">
                <a:solidFill>
                  <a:schemeClr val="dk1"/>
                </a:solidFill>
                <a:latin typeface="Century Gothic"/>
                <a:ea typeface="Century Gothic"/>
                <a:cs typeface="Century Gothic"/>
                <a:sym typeface="Century Gothic"/>
              </a:rPr>
              <a:t>The </a:t>
            </a:r>
            <a:r>
              <a:rPr lang="en-GB" sz="2400" b="1" i="0" u="none" strike="noStrike" cap="none" dirty="0">
                <a:solidFill>
                  <a:schemeClr val="dk1"/>
                </a:solidFill>
                <a:latin typeface="Century Gothic"/>
                <a:ea typeface="Century Gothic"/>
                <a:cs typeface="Century Gothic"/>
                <a:sym typeface="Century Gothic"/>
              </a:rPr>
              <a:t>fix-it</a:t>
            </a:r>
            <a:r>
              <a:rPr lang="en-GB" sz="2400" b="0" i="0" u="none" strike="noStrike" cap="none" dirty="0">
                <a:solidFill>
                  <a:schemeClr val="dk1"/>
                </a:solidFill>
                <a:latin typeface="Century Gothic"/>
                <a:ea typeface="Century Gothic"/>
                <a:cs typeface="Century Gothic"/>
                <a:sym typeface="Century Gothic"/>
              </a:rPr>
              <a:t> is an opportunity to respond to gaps in knowledge, especially those identified by th</a:t>
            </a:r>
            <a:r>
              <a:rPr lang="en-GB" sz="2400" dirty="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dirty="0">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dirty="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dirty="0">
                <a:solidFill>
                  <a:schemeClr val="dk1"/>
                </a:solidFill>
                <a:latin typeface="Century Gothic"/>
                <a:ea typeface="Arial"/>
                <a:cs typeface="Arial"/>
                <a:sym typeface="Century Gothic"/>
              </a:rPr>
              <a:t>reteach</a:t>
            </a:r>
            <a:r>
              <a:rPr lang="en-GB" sz="2400" dirty="0">
                <a:solidFill>
                  <a:schemeClr val="dk1"/>
                </a:solidFill>
                <a:latin typeface="Century Gothic"/>
                <a:ea typeface="Arial"/>
                <a:cs typeface="Arial"/>
                <a:sym typeface="Century Gothic"/>
              </a:rPr>
              <a:t>, </a:t>
            </a:r>
            <a:r>
              <a:rPr lang="en-GB" sz="2400" b="1" i="0" u="none" strike="noStrike" cap="none" dirty="0">
                <a:solidFill>
                  <a:schemeClr val="dk1"/>
                </a:solidFill>
                <a:latin typeface="Century Gothic"/>
                <a:ea typeface="Arial"/>
                <a:cs typeface="Arial"/>
                <a:sym typeface="Century Gothic"/>
              </a:rPr>
              <a:t>explanation, de</a:t>
            </a:r>
            <a:r>
              <a:rPr lang="en-GB" sz="2400" b="1" dirty="0">
                <a:solidFill>
                  <a:schemeClr val="dk1"/>
                </a:solidFill>
                <a:latin typeface="Century Gothic"/>
                <a:ea typeface="Arial"/>
                <a:cs typeface="Arial"/>
                <a:sym typeface="Century Gothic"/>
              </a:rPr>
              <a:t>monstration</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modelling</a:t>
            </a:r>
            <a:r>
              <a:rPr lang="en-GB" sz="2400" dirty="0">
                <a:solidFill>
                  <a:schemeClr val="dk1"/>
                </a:solidFill>
                <a:latin typeface="Century Gothic"/>
                <a:ea typeface="Arial"/>
                <a:cs typeface="Arial"/>
                <a:sym typeface="Century Gothic"/>
              </a:rPr>
              <a:t> </a:t>
            </a:r>
            <a:r>
              <a:rPr lang="en-GB" sz="2400" b="0" i="0" u="none" strike="noStrike" cap="none" dirty="0">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practise</a:t>
            </a:r>
            <a:r>
              <a:rPr lang="en-GB" sz="2400" dirty="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dirty="0">
                <a:solidFill>
                  <a:schemeClr val="dk1"/>
                </a:solidFill>
                <a:latin typeface="Century Gothic"/>
                <a:ea typeface="Arial"/>
                <a:cs typeface="Arial"/>
                <a:sym typeface="Century Gothic"/>
              </a:rPr>
              <a:t>redrafting</a:t>
            </a:r>
            <a:r>
              <a:rPr lang="en-GB" sz="2400" dirty="0">
                <a:solidFill>
                  <a:schemeClr val="dk1"/>
                </a:solidFill>
                <a:latin typeface="Century Gothic"/>
                <a:ea typeface="Arial"/>
                <a:cs typeface="Arial"/>
                <a:sym typeface="Century Gothic"/>
              </a:rPr>
              <a:t> or </a:t>
            </a:r>
            <a:r>
              <a:rPr lang="en-GB" sz="2400" b="1" dirty="0">
                <a:solidFill>
                  <a:schemeClr val="dk1"/>
                </a:solidFill>
                <a:latin typeface="Century Gothic"/>
                <a:ea typeface="Arial"/>
                <a:cs typeface="Arial"/>
                <a:sym typeface="Century Gothic"/>
              </a:rPr>
              <a:t>improving</a:t>
            </a:r>
            <a:r>
              <a:rPr lang="en-GB" sz="2400" dirty="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dirty="0">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4" name="Picture 3" descr="Graphical user interface, text, application, letter&#10;&#10;Description automatically generated">
            <a:extLst>
              <a:ext uri="{FF2B5EF4-FFF2-40B4-BE49-F238E27FC236}">
                <a16:creationId xmlns:a16="http://schemas.microsoft.com/office/drawing/2014/main" id="{7BC880C9-15D0-B046-A530-15968F938A2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6330" y="4242216"/>
            <a:ext cx="4420339" cy="2474216"/>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dirty="0">
                <a:latin typeface="Century Gothic" panose="020B0502020202020204" pitchFamily="34" charset="0"/>
              </a:rPr>
              <a:t>Osmosis Practical</a:t>
            </a:r>
          </a:p>
        </p:txBody>
      </p:sp>
      <p:sp>
        <p:nvSpPr>
          <p:cNvPr id="21" name="TextBox 20">
            <a:extLst>
              <a:ext uri="{FF2B5EF4-FFF2-40B4-BE49-F238E27FC236}">
                <a16:creationId xmlns:a16="http://schemas.microsoft.com/office/drawing/2014/main" id="{43E3846C-229F-3841-8E97-9C15D333A0D9}"/>
              </a:ext>
            </a:extLst>
          </p:cNvPr>
          <p:cNvSpPr txBox="1"/>
          <p:nvPr/>
        </p:nvSpPr>
        <p:spPr>
          <a:xfrm>
            <a:off x="539999" y="1029431"/>
            <a:ext cx="10620000" cy="2215991"/>
          </a:xfrm>
          <a:prstGeom prst="rect">
            <a:avLst/>
          </a:prstGeom>
          <a:noFill/>
        </p:spPr>
        <p:txBody>
          <a:bodyPr wrap="square" lIns="0" tIns="0" rIns="0" bIns="0" rtlCol="0">
            <a:spAutoFit/>
          </a:bodyPr>
          <a:lstStyle/>
          <a:p>
            <a:r>
              <a:rPr lang="en-GB" sz="2400" dirty="0">
                <a:latin typeface="Century Gothic" panose="020B0502020202020204" pitchFamily="34" charset="0"/>
              </a:rPr>
              <a:t>We can use the idea of osmosis to look at </a:t>
            </a:r>
            <a:r>
              <a:rPr lang="en-GB" sz="2400" b="1" dirty="0">
                <a:latin typeface="Century Gothic" panose="020B0502020202020204" pitchFamily="34" charset="0"/>
              </a:rPr>
              <a:t>relative</a:t>
            </a:r>
            <a:r>
              <a:rPr lang="en-GB" sz="2400" dirty="0">
                <a:latin typeface="Century Gothic" panose="020B0502020202020204" pitchFamily="34" charset="0"/>
              </a:rPr>
              <a:t> concentrations of solutes within plant cells</a:t>
            </a:r>
          </a:p>
          <a:p>
            <a:endParaRPr lang="en-GB" sz="2400" dirty="0">
              <a:latin typeface="Century Gothic" panose="020B0502020202020204" pitchFamily="34" charset="0"/>
            </a:endParaRPr>
          </a:p>
          <a:p>
            <a:r>
              <a:rPr lang="en-GB" sz="2400" dirty="0">
                <a:latin typeface="Century Gothic" panose="020B0502020202020204" pitchFamily="34" charset="0"/>
              </a:rPr>
              <a:t>What would happen to pieces of potato if they were put into </a:t>
            </a:r>
            <a:r>
              <a:rPr lang="en-GB" sz="2400" b="1" dirty="0">
                <a:latin typeface="Century Gothic" panose="020B0502020202020204" pitchFamily="34" charset="0"/>
              </a:rPr>
              <a:t>hypotonic</a:t>
            </a:r>
            <a:r>
              <a:rPr lang="en-GB" sz="2400" dirty="0">
                <a:latin typeface="Century Gothic" panose="020B0502020202020204" pitchFamily="34" charset="0"/>
              </a:rPr>
              <a:t> or </a:t>
            </a:r>
            <a:r>
              <a:rPr lang="en-GB" sz="2400" b="1" dirty="0">
                <a:latin typeface="Century Gothic" panose="020B0502020202020204" pitchFamily="34" charset="0"/>
              </a:rPr>
              <a:t>hypertonic</a:t>
            </a:r>
            <a:r>
              <a:rPr lang="en-GB" sz="2400" dirty="0">
                <a:latin typeface="Century Gothic" panose="020B0502020202020204" pitchFamily="34" charset="0"/>
              </a:rPr>
              <a:t> solutions?</a:t>
            </a:r>
          </a:p>
          <a:p>
            <a:endParaRPr lang="en-GB" sz="2400" dirty="0">
              <a:latin typeface="Century Gothic" panose="020B0502020202020204" pitchFamily="34" charset="0"/>
            </a:endParaRPr>
          </a:p>
        </p:txBody>
      </p:sp>
      <p:pic>
        <p:nvPicPr>
          <p:cNvPr id="2" name="Picture 1">
            <a:extLst>
              <a:ext uri="{FF2B5EF4-FFF2-40B4-BE49-F238E27FC236}">
                <a16:creationId xmlns:a16="http://schemas.microsoft.com/office/drawing/2014/main" id="{FD22CCFD-C0D8-F94D-98E7-77D470B19B2D}"/>
              </a:ext>
            </a:extLst>
          </p:cNvPr>
          <p:cNvPicPr>
            <a:picLocks noChangeAspect="1"/>
          </p:cNvPicPr>
          <p:nvPr/>
        </p:nvPicPr>
        <p:blipFill>
          <a:blip r:embed="rId3"/>
          <a:stretch>
            <a:fillRect/>
          </a:stretch>
        </p:blipFill>
        <p:spPr>
          <a:xfrm>
            <a:off x="1524000" y="3245422"/>
            <a:ext cx="3429000" cy="3429000"/>
          </a:xfrm>
          <a:prstGeom prst="rect">
            <a:avLst/>
          </a:prstGeom>
        </p:spPr>
      </p:pic>
      <p:pic>
        <p:nvPicPr>
          <p:cNvPr id="4" name="Picture 3">
            <a:extLst>
              <a:ext uri="{FF2B5EF4-FFF2-40B4-BE49-F238E27FC236}">
                <a16:creationId xmlns:a16="http://schemas.microsoft.com/office/drawing/2014/main" id="{E358F621-18A1-5A47-A0C2-D2CB9986227B}"/>
              </a:ext>
            </a:extLst>
          </p:cNvPr>
          <p:cNvPicPr>
            <a:picLocks noChangeAspect="1"/>
          </p:cNvPicPr>
          <p:nvPr/>
        </p:nvPicPr>
        <p:blipFill>
          <a:blip r:embed="rId4"/>
          <a:stretch>
            <a:fillRect/>
          </a:stretch>
        </p:blipFill>
        <p:spPr>
          <a:xfrm>
            <a:off x="6225749" y="3245422"/>
            <a:ext cx="3429000" cy="3429000"/>
          </a:xfrm>
          <a:prstGeom prst="rect">
            <a:avLst/>
          </a:prstGeom>
        </p:spPr>
      </p:pic>
    </p:spTree>
    <p:extLst>
      <p:ext uri="{BB962C8B-B14F-4D97-AF65-F5344CB8AC3E}">
        <p14:creationId xmlns:p14="http://schemas.microsoft.com/office/powerpoint/2010/main" val="4432626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Icon&#10;&#10;Description automatically generated">
            <a:extLst>
              <a:ext uri="{FF2B5EF4-FFF2-40B4-BE49-F238E27FC236}">
                <a16:creationId xmlns:a16="http://schemas.microsoft.com/office/drawing/2014/main" id="{0FC308B4-D161-314D-BB65-E25B53482892}"/>
              </a:ext>
            </a:extLst>
          </p:cNvPr>
          <p:cNvPicPr>
            <a:picLocks noChangeAspect="1"/>
          </p:cNvPicPr>
          <p:nvPr/>
        </p:nvPicPr>
        <p:blipFill>
          <a:blip r:embed="rId3">
            <a:clrChange>
              <a:clrFrom>
                <a:srgbClr val="FFFFFF"/>
              </a:clrFrom>
              <a:clrTo>
                <a:srgbClr val="FFFFFF">
                  <a:alpha val="0"/>
                </a:srgbClr>
              </a:clrTo>
            </a:clrChange>
          </a:blip>
          <a:stretch>
            <a:fillRect/>
          </a:stretch>
        </p:blipFill>
        <p:spPr>
          <a:xfrm rot="5400000">
            <a:off x="489577" y="-448603"/>
            <a:ext cx="11212846" cy="9145559"/>
          </a:xfrm>
          <a:prstGeom prst="rect">
            <a:avLst/>
          </a:prstGeom>
        </p:spPr>
      </p:pic>
      <p:sp>
        <p:nvSpPr>
          <p:cNvPr id="4" name="TextBox 3">
            <a:extLst>
              <a:ext uri="{FF2B5EF4-FFF2-40B4-BE49-F238E27FC236}">
                <a16:creationId xmlns:a16="http://schemas.microsoft.com/office/drawing/2014/main" id="{2130717D-0356-CB4E-BA23-1946438494C3}"/>
              </a:ext>
            </a:extLst>
          </p:cNvPr>
          <p:cNvSpPr txBox="1"/>
          <p:nvPr/>
        </p:nvSpPr>
        <p:spPr>
          <a:xfrm>
            <a:off x="3630221" y="2894512"/>
            <a:ext cx="4931558" cy="1815882"/>
          </a:xfrm>
          <a:prstGeom prst="rect">
            <a:avLst/>
          </a:prstGeom>
          <a:noFill/>
          <a:ln>
            <a:noFill/>
          </a:ln>
        </p:spPr>
        <p:txBody>
          <a:bodyPr wrap="square" rtlCol="0">
            <a:spAutoFit/>
          </a:bodyPr>
          <a:lstStyle/>
          <a:p>
            <a:r>
              <a:rPr lang="en-US" sz="2800" dirty="0">
                <a:latin typeface="Century Gothic" panose="020B0502020202020204" pitchFamily="34" charset="0"/>
              </a:rPr>
              <a:t>In this investigation, the dependent variable is the concentration of salt solutions.</a:t>
            </a:r>
          </a:p>
        </p:txBody>
      </p:sp>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a:xfrm>
            <a:off x="479488" y="174811"/>
            <a:ext cx="10620000" cy="1331259"/>
          </a:xfrm>
        </p:spPr>
        <p:txBody>
          <a:bodyPr>
            <a:normAutofit/>
          </a:bodyPr>
          <a:lstStyle/>
          <a:p>
            <a:r>
              <a:rPr lang="en-US" dirty="0">
                <a:latin typeface="Century Gothic" panose="020B0502020202020204" pitchFamily="34" charset="0"/>
              </a:rPr>
              <a:t>We will be </a:t>
            </a:r>
            <a:r>
              <a:rPr lang="en-GB" dirty="0">
                <a:latin typeface="Century Gothic" panose="020B0502020202020204" pitchFamily="34" charset="0"/>
              </a:rPr>
              <a:t>investigating the effect of changing concentrations of salt solutions on the mass of potato tissue.</a:t>
            </a:r>
            <a:br>
              <a:rPr lang="en-GB" dirty="0">
                <a:latin typeface="Century Gothic" panose="020B0502020202020204" pitchFamily="34" charset="0"/>
              </a:rPr>
            </a:br>
            <a:r>
              <a:rPr lang="en-US" dirty="0">
                <a:latin typeface="Century Gothic" panose="020B0502020202020204" pitchFamily="34" charset="0"/>
              </a:rPr>
              <a:t>Is this correct?</a:t>
            </a:r>
          </a:p>
        </p:txBody>
      </p:sp>
    </p:spTree>
    <p:extLst>
      <p:ext uri="{BB962C8B-B14F-4D97-AF65-F5344CB8AC3E}">
        <p14:creationId xmlns:p14="http://schemas.microsoft.com/office/powerpoint/2010/main" val="1702293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p:txBody>
          <a:bodyPr/>
          <a:lstStyle/>
          <a:p>
            <a:r>
              <a:rPr lang="en-US" dirty="0">
                <a:latin typeface="Century Gothic" panose="020B0502020202020204" pitchFamily="34" charset="0"/>
              </a:rPr>
              <a:t>Which statements do you agree with?</a:t>
            </a:r>
          </a:p>
        </p:txBody>
      </p:sp>
      <p:pic>
        <p:nvPicPr>
          <p:cNvPr id="4" name="Picture 3" descr="Shape&#10;&#10;Description automatically generated">
            <a:extLst>
              <a:ext uri="{FF2B5EF4-FFF2-40B4-BE49-F238E27FC236}">
                <a16:creationId xmlns:a16="http://schemas.microsoft.com/office/drawing/2014/main" id="{92668784-2A3B-D149-B2B9-700E96549EC6}"/>
              </a:ext>
            </a:extLst>
          </p:cNvPr>
          <p:cNvPicPr>
            <a:picLocks noChangeAspect="1"/>
          </p:cNvPicPr>
          <p:nvPr/>
        </p:nvPicPr>
        <p:blipFill>
          <a:blip r:embed="rId3">
            <a:clrChange>
              <a:clrFrom>
                <a:srgbClr val="FFFFFF"/>
              </a:clrFrom>
              <a:clrTo>
                <a:srgbClr val="FFFFFF">
                  <a:alpha val="0"/>
                </a:srgbClr>
              </a:clrTo>
            </a:clrChange>
          </a:blip>
          <a:stretch>
            <a:fillRect/>
          </a:stretch>
        </p:blipFill>
        <p:spPr>
          <a:xfrm>
            <a:off x="297713" y="3423971"/>
            <a:ext cx="5304058" cy="3765476"/>
          </a:xfrm>
          <a:prstGeom prst="rect">
            <a:avLst/>
          </a:prstGeom>
        </p:spPr>
      </p:pic>
      <p:pic>
        <p:nvPicPr>
          <p:cNvPr id="6" name="Picture 5" descr="Shape&#10;&#10;Description automatically generated">
            <a:extLst>
              <a:ext uri="{FF2B5EF4-FFF2-40B4-BE49-F238E27FC236}">
                <a16:creationId xmlns:a16="http://schemas.microsoft.com/office/drawing/2014/main" id="{5F328345-FF0D-244D-B3C7-37B56DC37B8E}"/>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4433344" y="3056732"/>
            <a:ext cx="6542306" cy="4006976"/>
          </a:xfrm>
          <a:prstGeom prst="rect">
            <a:avLst/>
          </a:prstGeom>
        </p:spPr>
      </p:pic>
      <p:pic>
        <p:nvPicPr>
          <p:cNvPr id="8" name="Picture 7" descr="Icon&#10;&#10;Description automatically generated">
            <a:extLst>
              <a:ext uri="{FF2B5EF4-FFF2-40B4-BE49-F238E27FC236}">
                <a16:creationId xmlns:a16="http://schemas.microsoft.com/office/drawing/2014/main" id="{23E35396-E010-0F44-AA73-944EB4AAFAED}"/>
              </a:ext>
            </a:extLst>
          </p:cNvPr>
          <p:cNvPicPr>
            <a:picLocks noChangeAspect="1"/>
          </p:cNvPicPr>
          <p:nvPr/>
        </p:nvPicPr>
        <p:blipFill>
          <a:blip r:embed="rId5">
            <a:clrChange>
              <a:clrFrom>
                <a:srgbClr val="FFFFFF"/>
              </a:clrFrom>
              <a:clrTo>
                <a:srgbClr val="FFFFFF">
                  <a:alpha val="0"/>
                </a:srgbClr>
              </a:clrTo>
            </a:clrChange>
          </a:blip>
          <a:stretch>
            <a:fillRect/>
          </a:stretch>
        </p:blipFill>
        <p:spPr>
          <a:xfrm rot="5400000">
            <a:off x="5508980" y="-541786"/>
            <a:ext cx="7127838" cy="5060220"/>
          </a:xfrm>
          <a:prstGeom prst="rect">
            <a:avLst/>
          </a:prstGeom>
        </p:spPr>
      </p:pic>
      <p:pic>
        <p:nvPicPr>
          <p:cNvPr id="10" name="Picture 9" descr="Shape, icon&#10;&#10;Description automatically generated">
            <a:extLst>
              <a:ext uri="{FF2B5EF4-FFF2-40B4-BE49-F238E27FC236}">
                <a16:creationId xmlns:a16="http://schemas.microsoft.com/office/drawing/2014/main" id="{1E754493-FBDE-BD42-9497-03675EF7F458}"/>
              </a:ext>
            </a:extLst>
          </p:cNvPr>
          <p:cNvPicPr>
            <a:picLocks noChangeAspect="1"/>
          </p:cNvPicPr>
          <p:nvPr/>
        </p:nvPicPr>
        <p:blipFill>
          <a:blip r:embed="rId6">
            <a:clrChange>
              <a:clrFrom>
                <a:srgbClr val="FFFFFF"/>
              </a:clrFrom>
              <a:clrTo>
                <a:srgbClr val="FFFFFF">
                  <a:alpha val="0"/>
                </a:srgbClr>
              </a:clrTo>
            </a:clrChange>
          </a:blip>
          <a:stretch>
            <a:fillRect/>
          </a:stretch>
        </p:blipFill>
        <p:spPr>
          <a:xfrm>
            <a:off x="1168910" y="429687"/>
            <a:ext cx="5644236" cy="4006976"/>
          </a:xfrm>
          <a:prstGeom prst="rect">
            <a:avLst/>
          </a:prstGeom>
        </p:spPr>
      </p:pic>
      <p:sp>
        <p:nvSpPr>
          <p:cNvPr id="11" name="TextBox 10">
            <a:extLst>
              <a:ext uri="{FF2B5EF4-FFF2-40B4-BE49-F238E27FC236}">
                <a16:creationId xmlns:a16="http://schemas.microsoft.com/office/drawing/2014/main" id="{3DDE3AA7-E690-9543-9B6F-591208B9DFEC}"/>
              </a:ext>
            </a:extLst>
          </p:cNvPr>
          <p:cNvSpPr txBox="1"/>
          <p:nvPr/>
        </p:nvSpPr>
        <p:spPr>
          <a:xfrm>
            <a:off x="1928263" y="1325836"/>
            <a:ext cx="4468550" cy="1815882"/>
          </a:xfrm>
          <a:prstGeom prst="rect">
            <a:avLst/>
          </a:prstGeom>
          <a:noFill/>
          <a:ln>
            <a:noFill/>
          </a:ln>
        </p:spPr>
        <p:txBody>
          <a:bodyPr wrap="square" rtlCol="0">
            <a:spAutoFit/>
          </a:bodyPr>
          <a:lstStyle/>
          <a:p>
            <a:r>
              <a:rPr lang="en-US" sz="2800" dirty="0">
                <a:latin typeface="Century Gothic" panose="020B0502020202020204" pitchFamily="34" charset="0"/>
              </a:rPr>
              <a:t>I think that the potato placed in a concentrated solution will increase in mass</a:t>
            </a:r>
          </a:p>
        </p:txBody>
      </p:sp>
      <p:sp>
        <p:nvSpPr>
          <p:cNvPr id="12" name="TextBox 11">
            <a:extLst>
              <a:ext uri="{FF2B5EF4-FFF2-40B4-BE49-F238E27FC236}">
                <a16:creationId xmlns:a16="http://schemas.microsoft.com/office/drawing/2014/main" id="{92723F2B-1D6F-794B-A7C9-40B038C80BC8}"/>
              </a:ext>
            </a:extLst>
          </p:cNvPr>
          <p:cNvSpPr txBox="1"/>
          <p:nvPr/>
        </p:nvSpPr>
        <p:spPr>
          <a:xfrm>
            <a:off x="954607" y="3936835"/>
            <a:ext cx="3758585" cy="2246769"/>
          </a:xfrm>
          <a:prstGeom prst="rect">
            <a:avLst/>
          </a:prstGeom>
          <a:noFill/>
          <a:ln>
            <a:noFill/>
          </a:ln>
        </p:spPr>
        <p:txBody>
          <a:bodyPr wrap="square" rtlCol="0">
            <a:spAutoFit/>
          </a:bodyPr>
          <a:lstStyle/>
          <a:p>
            <a:r>
              <a:rPr lang="en-US" sz="2800" dirty="0">
                <a:latin typeface="Century Gothic" panose="020B0502020202020204" pitchFamily="34" charset="0"/>
              </a:rPr>
              <a:t>I think that the potato placed in an isotonic solution will have the same mass at the end</a:t>
            </a:r>
          </a:p>
        </p:txBody>
      </p:sp>
      <p:sp>
        <p:nvSpPr>
          <p:cNvPr id="13" name="TextBox 12">
            <a:extLst>
              <a:ext uri="{FF2B5EF4-FFF2-40B4-BE49-F238E27FC236}">
                <a16:creationId xmlns:a16="http://schemas.microsoft.com/office/drawing/2014/main" id="{700C92A6-1F3E-F94C-BDB3-CBE7649ADBAB}"/>
              </a:ext>
            </a:extLst>
          </p:cNvPr>
          <p:cNvSpPr txBox="1"/>
          <p:nvPr/>
        </p:nvSpPr>
        <p:spPr>
          <a:xfrm>
            <a:off x="5656880" y="4102651"/>
            <a:ext cx="3478737" cy="1815882"/>
          </a:xfrm>
          <a:prstGeom prst="rect">
            <a:avLst/>
          </a:prstGeom>
          <a:noFill/>
          <a:ln>
            <a:noFill/>
          </a:ln>
        </p:spPr>
        <p:txBody>
          <a:bodyPr wrap="square" rtlCol="0">
            <a:spAutoFit/>
          </a:bodyPr>
          <a:lstStyle/>
          <a:p>
            <a:r>
              <a:rPr lang="en-US" sz="2800" dirty="0">
                <a:latin typeface="Century Gothic" panose="020B0502020202020204" pitchFamily="34" charset="0"/>
              </a:rPr>
              <a:t>I think that the potato placed in a dilute solution will decrease in mass</a:t>
            </a:r>
          </a:p>
        </p:txBody>
      </p:sp>
      <p:sp>
        <p:nvSpPr>
          <p:cNvPr id="14" name="TextBox 13">
            <a:extLst>
              <a:ext uri="{FF2B5EF4-FFF2-40B4-BE49-F238E27FC236}">
                <a16:creationId xmlns:a16="http://schemas.microsoft.com/office/drawing/2014/main" id="{FDB9E6EF-D5F8-CD4E-89D9-48518E23E7D1}"/>
              </a:ext>
            </a:extLst>
          </p:cNvPr>
          <p:cNvSpPr txBox="1"/>
          <p:nvPr/>
        </p:nvSpPr>
        <p:spPr>
          <a:xfrm>
            <a:off x="7181100" y="684224"/>
            <a:ext cx="3194613" cy="2246769"/>
          </a:xfrm>
          <a:prstGeom prst="rect">
            <a:avLst/>
          </a:prstGeom>
          <a:noFill/>
          <a:ln>
            <a:noFill/>
          </a:ln>
        </p:spPr>
        <p:txBody>
          <a:bodyPr wrap="square" rtlCol="0">
            <a:spAutoFit/>
          </a:bodyPr>
          <a:lstStyle/>
          <a:p>
            <a:r>
              <a:rPr lang="en-US" sz="2800" dirty="0">
                <a:latin typeface="Century Gothic" panose="020B0502020202020204" pitchFamily="34" charset="0"/>
              </a:rPr>
              <a:t>I think that the potato placed in a hypertonic solution will increase in mass</a:t>
            </a:r>
          </a:p>
        </p:txBody>
      </p:sp>
    </p:spTree>
    <p:extLst>
      <p:ext uri="{BB962C8B-B14F-4D97-AF65-F5344CB8AC3E}">
        <p14:creationId xmlns:p14="http://schemas.microsoft.com/office/powerpoint/2010/main" val="1069633196"/>
      </p:ext>
    </p:extLst>
  </p:cSld>
  <p:clrMapOvr>
    <a:masterClrMapping/>
  </p:clrMapOvr>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haredWithUsers xmlns="e7f29ac3-c74a-46a7-9e80-ec6458dc319f">
      <UserInfo>
        <DisplayName/>
        <AccountId xsi:nil="true"/>
        <AccountType/>
      </UserInfo>
    </SharedWithUsers>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0B9143C0-9A75-41E1-AF7A-44CC49BD691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698A7CB-9172-410A-9E63-4441286B9314}">
  <ds:schemaRefs>
    <ds:schemaRef ds:uri="http://schemas.microsoft.com/sharepoint/v3/contenttype/forms"/>
  </ds:schemaRefs>
</ds:datastoreItem>
</file>

<file path=customXml/itemProps3.xml><?xml version="1.0" encoding="utf-8"?>
<ds:datastoreItem xmlns:ds="http://schemas.openxmlformats.org/officeDocument/2006/customXml" ds:itemID="{DBB294DC-6553-482B-8EF9-5772760033DD}">
  <ds:schemaRefs>
    <ds:schemaRef ds:uri="http://purl.org/dc/terms/"/>
    <ds:schemaRef ds:uri="http://schemas.openxmlformats.org/package/2006/metadata/core-properties"/>
    <ds:schemaRef ds:uri="http://www.w3.org/XML/1998/namespace"/>
    <ds:schemaRef ds:uri="http://schemas.microsoft.com/office/infopath/2007/PartnerControls"/>
    <ds:schemaRef ds:uri="e7f29ac3-c74a-46a7-9e80-ec6458dc319f"/>
    <ds:schemaRef ds:uri="9dd66dd2-dc2f-4e10-8286-f1da66314693"/>
    <ds:schemaRef ds:uri="http://purl.org/dc/elements/1.1/"/>
    <ds:schemaRef ds:uri="http://schemas.microsoft.com/office/2006/documentManagement/type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
  <TotalTime>2611</TotalTime>
  <Words>5553</Words>
  <Application>Microsoft Macintosh PowerPoint</Application>
  <PresentationFormat>Widescreen</PresentationFormat>
  <Paragraphs>497</Paragraphs>
  <Slides>25</Slides>
  <Notes>20</Notes>
  <HiddenSlides>5</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Century Gothic</vt:lpstr>
      <vt:lpstr>Georgia</vt:lpstr>
      <vt:lpstr>Wingdings</vt:lpstr>
      <vt:lpstr>B2.2.11 Feedback lesson</vt:lpstr>
      <vt:lpstr>Making this resource work for you</vt:lpstr>
      <vt:lpstr>Practical Activity</vt:lpstr>
      <vt:lpstr>Osmosis Investigation</vt:lpstr>
      <vt:lpstr>B3.1.10</vt:lpstr>
      <vt:lpstr>PowerPoint Presentation</vt:lpstr>
      <vt:lpstr>This is the fix-it portion of the lesson</vt:lpstr>
      <vt:lpstr>Osmosis Practical</vt:lpstr>
      <vt:lpstr>We will be investigating the effect of changing concentrations of salt solutions on the mass of potato tissue. Is this correct?</vt:lpstr>
      <vt:lpstr>Which statements do you agree with?</vt:lpstr>
      <vt:lpstr>Osmosis Practical</vt:lpstr>
      <vt:lpstr>Osmosis Practical</vt:lpstr>
      <vt:lpstr>Quick Quiz</vt:lpstr>
      <vt:lpstr>Drill</vt:lpstr>
      <vt:lpstr>Drill answers</vt:lpstr>
      <vt:lpstr>I: Scientific investigation method</vt:lpstr>
      <vt:lpstr>PowerPoint Presentation</vt:lpstr>
      <vt:lpstr>PowerPoint Presentation</vt:lpstr>
      <vt:lpstr>Discuss: What would plant cells under the microscope look like after being placed in hypotonic or hypertonic solutions?</vt:lpstr>
      <vt:lpstr>Risk Assessment</vt:lpstr>
      <vt:lpstr>Osmosis</vt:lpstr>
      <vt:lpstr>PowerPoint Presentation</vt:lpstr>
      <vt:lpstr>PowerPoint Presentation</vt:lpstr>
      <vt:lpstr>PowerPoint Presentation</vt:lpstr>
      <vt:lpstr>Answer the questions below.</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Making this resource work for you</dc:title>
  <dc:creator>Joanna Scouler</dc:creator>
  <cp:lastModifiedBy>Joanna Scouler</cp:lastModifiedBy>
  <cp:revision>67</cp:revision>
  <dcterms:created xsi:type="dcterms:W3CDTF">2020-07-20T15:05:12Z</dcterms:created>
  <dcterms:modified xsi:type="dcterms:W3CDTF">2024-11-04T10:37:43Z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r8>76074300</vt:r8>
  </property>
  <property fmtid="{D5CDD505-2E9C-101B-9397-08002B2CF9AE}" pid="4" name="_ExtendedDescription">
    <vt:lpwstr/>
  </property>
  <property fmtid="{D5CDD505-2E9C-101B-9397-08002B2CF9AE}" pid="5" name="_SourceUrl">
    <vt:lpwstr/>
  </property>
  <property fmtid="{D5CDD505-2E9C-101B-9397-08002B2CF9AE}" pid="6" name="_SharedFileIndex">
    <vt:lpwstr/>
  </property>
  <property fmtid="{D5CDD505-2E9C-101B-9397-08002B2CF9AE}" pid="7" name="ComplianceAssetId">
    <vt:lpwstr/>
  </property>
  <property fmtid="{D5CDD505-2E9C-101B-9397-08002B2CF9AE}" pid="8" name="MediaServiceImageTags">
    <vt:lpwstr/>
  </property>
</Properties>
</file>

<file path=docProps/thumbnail.jpeg>
</file>